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7" r:id="rId2"/>
    <p:sldId id="258" r:id="rId3"/>
    <p:sldId id="521" r:id="rId4"/>
    <p:sldId id="526" r:id="rId5"/>
    <p:sldId id="527" r:id="rId6"/>
    <p:sldId id="523" r:id="rId7"/>
    <p:sldId id="509" r:id="rId8"/>
    <p:sldId id="528" r:id="rId9"/>
    <p:sldId id="556" r:id="rId10"/>
    <p:sldId id="259" r:id="rId11"/>
    <p:sldId id="565" r:id="rId12"/>
    <p:sldId id="261" r:id="rId13"/>
    <p:sldId id="505" r:id="rId14"/>
    <p:sldId id="531" r:id="rId15"/>
    <p:sldId id="557" r:id="rId16"/>
    <p:sldId id="506" r:id="rId17"/>
    <p:sldId id="524" r:id="rId18"/>
    <p:sldId id="517" r:id="rId19"/>
    <p:sldId id="512" r:id="rId20"/>
    <p:sldId id="529" r:id="rId21"/>
    <p:sldId id="532" r:id="rId22"/>
    <p:sldId id="558" r:id="rId23"/>
    <p:sldId id="530" r:id="rId24"/>
    <p:sldId id="507" r:id="rId25"/>
    <p:sldId id="511" r:id="rId26"/>
    <p:sldId id="518" r:id="rId27"/>
    <p:sldId id="559" r:id="rId28"/>
    <p:sldId id="501" r:id="rId29"/>
    <p:sldId id="555" r:id="rId30"/>
    <p:sldId id="562" r:id="rId31"/>
    <p:sldId id="563" r:id="rId32"/>
    <p:sldId id="564" r:id="rId33"/>
    <p:sldId id="554" r:id="rId3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87194" autoAdjust="0"/>
  </p:normalViewPr>
  <p:slideViewPr>
    <p:cSldViewPr snapToGrid="0">
      <p:cViewPr varScale="1">
        <p:scale>
          <a:sx n="99" d="100"/>
          <a:sy n="99" d="100"/>
        </p:scale>
        <p:origin x="9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5CCE33-5602-4D92-B321-A3F1F605A8C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0285185-EFF0-40AC-BF56-5434226644F2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卵</a:t>
          </a:r>
          <a:endParaRPr lang="zh-HK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FE14412-0C5B-407B-9486-7B109F5E8008}" type="parTrans" cxnId="{AE1CA80D-EA85-4E90-87C4-C373F54F7296}">
      <dgm:prSet/>
      <dgm:spPr/>
      <dgm:t>
        <a:bodyPr/>
        <a:lstStyle/>
        <a:p>
          <a:endParaRPr lang="zh-HK" altLang="en-US"/>
        </a:p>
      </dgm:t>
    </dgm:pt>
    <dgm:pt modelId="{B4B89EF8-42C5-4F82-A36B-D983611B5E1D}" type="sibTrans" cxnId="{AE1CA80D-EA85-4E90-87C4-C373F54F7296}">
      <dgm:prSet/>
      <dgm:spPr/>
      <dgm:t>
        <a:bodyPr/>
        <a:lstStyle/>
        <a:p>
          <a:endParaRPr lang="zh-HK" altLang="en-US"/>
        </a:p>
      </dgm:t>
    </dgm:pt>
    <dgm:pt modelId="{E97697F7-875F-4938-89D0-69BD96E9094E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幼蟲</a:t>
          </a:r>
          <a:endParaRPr lang="zh-HK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1AE04FC-C5DE-4A4F-B37D-17DD6B75FDF1}" type="parTrans" cxnId="{D7FF9121-29EE-496F-88AF-37724D764309}">
      <dgm:prSet/>
      <dgm:spPr/>
      <dgm:t>
        <a:bodyPr/>
        <a:lstStyle/>
        <a:p>
          <a:endParaRPr lang="zh-HK" altLang="en-US"/>
        </a:p>
      </dgm:t>
    </dgm:pt>
    <dgm:pt modelId="{B69B47CD-CE7A-4B50-8154-496CD1839D06}" type="sibTrans" cxnId="{D7FF9121-29EE-496F-88AF-37724D764309}">
      <dgm:prSet/>
      <dgm:spPr/>
      <dgm:t>
        <a:bodyPr/>
        <a:lstStyle/>
        <a:p>
          <a:endParaRPr lang="zh-HK" altLang="en-US"/>
        </a:p>
      </dgm:t>
    </dgm:pt>
    <dgm:pt modelId="{8B20A0FE-8088-48D6-AD32-8BCBE8C15622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蛹</a:t>
          </a:r>
          <a:endParaRPr lang="zh-HK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EF76D28-5633-4C96-848E-5F7699D1AD56}" type="parTrans" cxnId="{AE588B2D-ED9F-49D4-85BB-F782D542B1A1}">
      <dgm:prSet/>
      <dgm:spPr/>
      <dgm:t>
        <a:bodyPr/>
        <a:lstStyle/>
        <a:p>
          <a:endParaRPr lang="zh-HK" altLang="en-US"/>
        </a:p>
      </dgm:t>
    </dgm:pt>
    <dgm:pt modelId="{5B11D549-DCF0-40BD-A88F-B27B04548D8E}" type="sibTrans" cxnId="{AE588B2D-ED9F-49D4-85BB-F782D542B1A1}">
      <dgm:prSet/>
      <dgm:spPr/>
      <dgm:t>
        <a:bodyPr/>
        <a:lstStyle/>
        <a:p>
          <a:endParaRPr lang="zh-HK" altLang="en-US"/>
        </a:p>
      </dgm:t>
    </dgm:pt>
    <dgm:pt modelId="{4189E84F-F5E1-4180-B81F-A9FF654EF49C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成蟲</a:t>
          </a:r>
          <a:endParaRPr lang="zh-HK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EB3E0BE-9FDF-48E2-AD88-EB53B3028CF0}" type="parTrans" cxnId="{C5B8E3F7-EF48-4EB9-8206-1A81B89FC66E}">
      <dgm:prSet/>
      <dgm:spPr/>
      <dgm:t>
        <a:bodyPr/>
        <a:lstStyle/>
        <a:p>
          <a:endParaRPr lang="zh-HK" altLang="en-US"/>
        </a:p>
      </dgm:t>
    </dgm:pt>
    <dgm:pt modelId="{1CEF5143-DE30-4189-B237-8B6878A0C0A1}" type="sibTrans" cxnId="{C5B8E3F7-EF48-4EB9-8206-1A81B89FC66E}">
      <dgm:prSet/>
      <dgm:spPr/>
      <dgm:t>
        <a:bodyPr/>
        <a:lstStyle/>
        <a:p>
          <a:endParaRPr lang="zh-HK" altLang="en-US"/>
        </a:p>
      </dgm:t>
    </dgm:pt>
    <dgm:pt modelId="{F781E66A-0B35-485C-A7E2-310A068D2654}" type="pres">
      <dgm:prSet presAssocID="{FF5CCE33-5602-4D92-B321-A3F1F605A8CB}" presName="Name0" presStyleCnt="0">
        <dgm:presLayoutVars>
          <dgm:dir/>
          <dgm:resizeHandles val="exact"/>
        </dgm:presLayoutVars>
      </dgm:prSet>
      <dgm:spPr/>
    </dgm:pt>
    <dgm:pt modelId="{34FF5E37-736B-4182-AE40-A43338CA20F0}" type="pres">
      <dgm:prSet presAssocID="{50285185-EFF0-40AC-BF56-5434226644F2}" presName="node" presStyleLbl="node1" presStyleIdx="0" presStyleCnt="4">
        <dgm:presLayoutVars>
          <dgm:bulletEnabled val="1"/>
        </dgm:presLayoutVars>
      </dgm:prSet>
      <dgm:spPr/>
    </dgm:pt>
    <dgm:pt modelId="{19E40544-E046-4AAA-870B-35A4D6F9042F}" type="pres">
      <dgm:prSet presAssocID="{B4B89EF8-42C5-4F82-A36B-D983611B5E1D}" presName="sibTrans" presStyleLbl="sibTrans2D1" presStyleIdx="0" presStyleCnt="3"/>
      <dgm:spPr/>
    </dgm:pt>
    <dgm:pt modelId="{5DD9C71D-7B24-435E-A626-E0850A4A02AC}" type="pres">
      <dgm:prSet presAssocID="{B4B89EF8-42C5-4F82-A36B-D983611B5E1D}" presName="connectorText" presStyleLbl="sibTrans2D1" presStyleIdx="0" presStyleCnt="3"/>
      <dgm:spPr/>
    </dgm:pt>
    <dgm:pt modelId="{B24E9B63-7E15-4916-B36D-81967ED47EA0}" type="pres">
      <dgm:prSet presAssocID="{E97697F7-875F-4938-89D0-69BD96E9094E}" presName="node" presStyleLbl="node1" presStyleIdx="1" presStyleCnt="4">
        <dgm:presLayoutVars>
          <dgm:bulletEnabled val="1"/>
        </dgm:presLayoutVars>
      </dgm:prSet>
      <dgm:spPr/>
    </dgm:pt>
    <dgm:pt modelId="{165C05A8-0CA4-4C31-9207-B3CAE70F0DB9}" type="pres">
      <dgm:prSet presAssocID="{B69B47CD-CE7A-4B50-8154-496CD1839D06}" presName="sibTrans" presStyleLbl="sibTrans2D1" presStyleIdx="1" presStyleCnt="3"/>
      <dgm:spPr/>
    </dgm:pt>
    <dgm:pt modelId="{5A09CD8A-7F1D-432C-868C-8A5399E7F140}" type="pres">
      <dgm:prSet presAssocID="{B69B47CD-CE7A-4B50-8154-496CD1839D06}" presName="connectorText" presStyleLbl="sibTrans2D1" presStyleIdx="1" presStyleCnt="3"/>
      <dgm:spPr/>
    </dgm:pt>
    <dgm:pt modelId="{E2DA149F-9F10-4CAB-B7AF-E92F0629A51C}" type="pres">
      <dgm:prSet presAssocID="{8B20A0FE-8088-48D6-AD32-8BCBE8C15622}" presName="node" presStyleLbl="node1" presStyleIdx="2" presStyleCnt="4">
        <dgm:presLayoutVars>
          <dgm:bulletEnabled val="1"/>
        </dgm:presLayoutVars>
      </dgm:prSet>
      <dgm:spPr/>
    </dgm:pt>
    <dgm:pt modelId="{AEA154E1-2851-41C6-9709-686257B521C6}" type="pres">
      <dgm:prSet presAssocID="{5B11D549-DCF0-40BD-A88F-B27B04548D8E}" presName="sibTrans" presStyleLbl="sibTrans2D1" presStyleIdx="2" presStyleCnt="3"/>
      <dgm:spPr/>
    </dgm:pt>
    <dgm:pt modelId="{9071AD74-3390-4AA2-81FC-D8A61A2611CA}" type="pres">
      <dgm:prSet presAssocID="{5B11D549-DCF0-40BD-A88F-B27B04548D8E}" presName="connectorText" presStyleLbl="sibTrans2D1" presStyleIdx="2" presStyleCnt="3"/>
      <dgm:spPr/>
    </dgm:pt>
    <dgm:pt modelId="{A7006C84-114D-4A4C-9BA2-68882B07D8FA}" type="pres">
      <dgm:prSet presAssocID="{4189E84F-F5E1-4180-B81F-A9FF654EF49C}" presName="node" presStyleLbl="node1" presStyleIdx="3" presStyleCnt="4">
        <dgm:presLayoutVars>
          <dgm:bulletEnabled val="1"/>
        </dgm:presLayoutVars>
      </dgm:prSet>
      <dgm:spPr/>
    </dgm:pt>
  </dgm:ptLst>
  <dgm:cxnLst>
    <dgm:cxn modelId="{B3B6D602-88F2-4917-814C-CEF556F77F25}" type="presOf" srcId="{5B11D549-DCF0-40BD-A88F-B27B04548D8E}" destId="{AEA154E1-2851-41C6-9709-686257B521C6}" srcOrd="0" destOrd="0" presId="urn:microsoft.com/office/officeart/2005/8/layout/process1"/>
    <dgm:cxn modelId="{AE1CA80D-EA85-4E90-87C4-C373F54F7296}" srcId="{FF5CCE33-5602-4D92-B321-A3F1F605A8CB}" destId="{50285185-EFF0-40AC-BF56-5434226644F2}" srcOrd="0" destOrd="0" parTransId="{7FE14412-0C5B-407B-9486-7B109F5E8008}" sibTransId="{B4B89EF8-42C5-4F82-A36B-D983611B5E1D}"/>
    <dgm:cxn modelId="{4446441F-5DEE-48E7-8BAB-3408E6CBFFC9}" type="presOf" srcId="{5B11D549-DCF0-40BD-A88F-B27B04548D8E}" destId="{9071AD74-3390-4AA2-81FC-D8A61A2611CA}" srcOrd="1" destOrd="0" presId="urn:microsoft.com/office/officeart/2005/8/layout/process1"/>
    <dgm:cxn modelId="{D7FF9121-29EE-496F-88AF-37724D764309}" srcId="{FF5CCE33-5602-4D92-B321-A3F1F605A8CB}" destId="{E97697F7-875F-4938-89D0-69BD96E9094E}" srcOrd="1" destOrd="0" parTransId="{91AE04FC-C5DE-4A4F-B37D-17DD6B75FDF1}" sibTransId="{B69B47CD-CE7A-4B50-8154-496CD1839D06}"/>
    <dgm:cxn modelId="{AE588B2D-ED9F-49D4-85BB-F782D542B1A1}" srcId="{FF5CCE33-5602-4D92-B321-A3F1F605A8CB}" destId="{8B20A0FE-8088-48D6-AD32-8BCBE8C15622}" srcOrd="2" destOrd="0" parTransId="{7EF76D28-5633-4C96-848E-5F7699D1AD56}" sibTransId="{5B11D549-DCF0-40BD-A88F-B27B04548D8E}"/>
    <dgm:cxn modelId="{53280B65-77D4-46B9-B638-4611C6B7C564}" type="presOf" srcId="{B4B89EF8-42C5-4F82-A36B-D983611B5E1D}" destId="{19E40544-E046-4AAA-870B-35A4D6F9042F}" srcOrd="0" destOrd="0" presId="urn:microsoft.com/office/officeart/2005/8/layout/process1"/>
    <dgm:cxn modelId="{8CBEBC4A-4250-4CAA-BE76-96CEBCA9A323}" type="presOf" srcId="{FF5CCE33-5602-4D92-B321-A3F1F605A8CB}" destId="{F781E66A-0B35-485C-A7E2-310A068D2654}" srcOrd="0" destOrd="0" presId="urn:microsoft.com/office/officeart/2005/8/layout/process1"/>
    <dgm:cxn modelId="{6546836D-EE11-46D0-A370-AE4BF4AC2797}" type="presOf" srcId="{4189E84F-F5E1-4180-B81F-A9FF654EF49C}" destId="{A7006C84-114D-4A4C-9BA2-68882B07D8FA}" srcOrd="0" destOrd="0" presId="urn:microsoft.com/office/officeart/2005/8/layout/process1"/>
    <dgm:cxn modelId="{4909F8A3-F57B-463E-ABF3-28ABA0084FF0}" type="presOf" srcId="{B4B89EF8-42C5-4F82-A36B-D983611B5E1D}" destId="{5DD9C71D-7B24-435E-A626-E0850A4A02AC}" srcOrd="1" destOrd="0" presId="urn:microsoft.com/office/officeart/2005/8/layout/process1"/>
    <dgm:cxn modelId="{293BAAA4-1B04-4700-B6C4-A8383BAEF3FA}" type="presOf" srcId="{B69B47CD-CE7A-4B50-8154-496CD1839D06}" destId="{5A09CD8A-7F1D-432C-868C-8A5399E7F140}" srcOrd="1" destOrd="0" presId="urn:microsoft.com/office/officeart/2005/8/layout/process1"/>
    <dgm:cxn modelId="{0D7F9BB2-9964-49A8-B93E-52911930A714}" type="presOf" srcId="{E97697F7-875F-4938-89D0-69BD96E9094E}" destId="{B24E9B63-7E15-4916-B36D-81967ED47EA0}" srcOrd="0" destOrd="0" presId="urn:microsoft.com/office/officeart/2005/8/layout/process1"/>
    <dgm:cxn modelId="{BD6853CB-2111-4601-B2DC-E4B168D7F336}" type="presOf" srcId="{B69B47CD-CE7A-4B50-8154-496CD1839D06}" destId="{165C05A8-0CA4-4C31-9207-B3CAE70F0DB9}" srcOrd="0" destOrd="0" presId="urn:microsoft.com/office/officeart/2005/8/layout/process1"/>
    <dgm:cxn modelId="{0E9076D0-DB9C-4F3F-99A3-C894BDE08292}" type="presOf" srcId="{8B20A0FE-8088-48D6-AD32-8BCBE8C15622}" destId="{E2DA149F-9F10-4CAB-B7AF-E92F0629A51C}" srcOrd="0" destOrd="0" presId="urn:microsoft.com/office/officeart/2005/8/layout/process1"/>
    <dgm:cxn modelId="{C5B8E3F7-EF48-4EB9-8206-1A81B89FC66E}" srcId="{FF5CCE33-5602-4D92-B321-A3F1F605A8CB}" destId="{4189E84F-F5E1-4180-B81F-A9FF654EF49C}" srcOrd="3" destOrd="0" parTransId="{7EB3E0BE-9FDF-48E2-AD88-EB53B3028CF0}" sibTransId="{1CEF5143-DE30-4189-B237-8B6878A0C0A1}"/>
    <dgm:cxn modelId="{337137F9-E726-4701-B8BA-8A7143233319}" type="presOf" srcId="{50285185-EFF0-40AC-BF56-5434226644F2}" destId="{34FF5E37-736B-4182-AE40-A43338CA20F0}" srcOrd="0" destOrd="0" presId="urn:microsoft.com/office/officeart/2005/8/layout/process1"/>
    <dgm:cxn modelId="{FD036C31-9F35-48FD-A1C0-F5C5B1CD330B}" type="presParOf" srcId="{F781E66A-0B35-485C-A7E2-310A068D2654}" destId="{34FF5E37-736B-4182-AE40-A43338CA20F0}" srcOrd="0" destOrd="0" presId="urn:microsoft.com/office/officeart/2005/8/layout/process1"/>
    <dgm:cxn modelId="{8C83B83C-3DED-449E-8F46-4F54AA378501}" type="presParOf" srcId="{F781E66A-0B35-485C-A7E2-310A068D2654}" destId="{19E40544-E046-4AAA-870B-35A4D6F9042F}" srcOrd="1" destOrd="0" presId="urn:microsoft.com/office/officeart/2005/8/layout/process1"/>
    <dgm:cxn modelId="{108BB322-6131-4A71-8E46-820F325D61AD}" type="presParOf" srcId="{19E40544-E046-4AAA-870B-35A4D6F9042F}" destId="{5DD9C71D-7B24-435E-A626-E0850A4A02AC}" srcOrd="0" destOrd="0" presId="urn:microsoft.com/office/officeart/2005/8/layout/process1"/>
    <dgm:cxn modelId="{234141FA-4344-4792-B444-DF53F200075F}" type="presParOf" srcId="{F781E66A-0B35-485C-A7E2-310A068D2654}" destId="{B24E9B63-7E15-4916-B36D-81967ED47EA0}" srcOrd="2" destOrd="0" presId="urn:microsoft.com/office/officeart/2005/8/layout/process1"/>
    <dgm:cxn modelId="{A03F9C64-33EA-4F90-88BF-A78024D59F6F}" type="presParOf" srcId="{F781E66A-0B35-485C-A7E2-310A068D2654}" destId="{165C05A8-0CA4-4C31-9207-B3CAE70F0DB9}" srcOrd="3" destOrd="0" presId="urn:microsoft.com/office/officeart/2005/8/layout/process1"/>
    <dgm:cxn modelId="{F2214623-4152-42A0-B151-71B5ACB34780}" type="presParOf" srcId="{165C05A8-0CA4-4C31-9207-B3CAE70F0DB9}" destId="{5A09CD8A-7F1D-432C-868C-8A5399E7F140}" srcOrd="0" destOrd="0" presId="urn:microsoft.com/office/officeart/2005/8/layout/process1"/>
    <dgm:cxn modelId="{C66849A6-7301-4ADD-950C-A99A2607863E}" type="presParOf" srcId="{F781E66A-0B35-485C-A7E2-310A068D2654}" destId="{E2DA149F-9F10-4CAB-B7AF-E92F0629A51C}" srcOrd="4" destOrd="0" presId="urn:microsoft.com/office/officeart/2005/8/layout/process1"/>
    <dgm:cxn modelId="{2D0FFE8E-E9FE-4092-85B9-7D6903A0F9C7}" type="presParOf" srcId="{F781E66A-0B35-485C-A7E2-310A068D2654}" destId="{AEA154E1-2851-41C6-9709-686257B521C6}" srcOrd="5" destOrd="0" presId="urn:microsoft.com/office/officeart/2005/8/layout/process1"/>
    <dgm:cxn modelId="{194677D6-8ED5-42B0-98DB-8E267C6CD265}" type="presParOf" srcId="{AEA154E1-2851-41C6-9709-686257B521C6}" destId="{9071AD74-3390-4AA2-81FC-D8A61A2611CA}" srcOrd="0" destOrd="0" presId="urn:microsoft.com/office/officeart/2005/8/layout/process1"/>
    <dgm:cxn modelId="{868BB678-ECB5-4E57-A817-65E8BE6B690C}" type="presParOf" srcId="{F781E66A-0B35-485C-A7E2-310A068D2654}" destId="{A7006C84-114D-4A4C-9BA2-68882B07D8FA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0F8449-AEC2-4D57-808D-5B1349299EB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EB773E-0563-4D31-97A9-D7CCD8041244}">
      <dgm:prSet phldrT="[Text]" custT="1"/>
      <dgm:spPr/>
      <dgm:t>
        <a:bodyPr/>
        <a:lstStyle/>
        <a:p>
          <a:r>
            <a:rPr lang="zh-TW" altLang="en-US" sz="3000" b="1" dirty="0">
              <a:latin typeface="Yu Gothic Medium" panose="020B0500000000000000" pitchFamily="34" charset="-128"/>
              <a:ea typeface="Yu Gothic Medium" panose="020B0500000000000000" pitchFamily="34" charset="-128"/>
            </a:rPr>
            <a:t>看標題</a:t>
          </a:r>
          <a:endParaRPr lang="en-US" altLang="zh-TW" sz="3000" b="1" dirty="0">
            <a:latin typeface="Yu Gothic Medium" panose="020B0500000000000000" pitchFamily="34" charset="-128"/>
            <a:ea typeface="Yu Gothic Medium" panose="020B0500000000000000" pitchFamily="34" charset="-128"/>
          </a:endParaRPr>
        </a:p>
        <a:p>
          <a:r>
            <a:rPr lang="zh-TW" altLang="en-US" sz="3000" b="1" dirty="0">
              <a:latin typeface="Yu Gothic Medium" panose="020B0500000000000000" pitchFamily="34" charset="-128"/>
              <a:ea typeface="Yu Gothic Medium" panose="020B0500000000000000" pitchFamily="34" charset="-128"/>
            </a:rPr>
            <a:t>猜大意</a:t>
          </a:r>
          <a:endParaRPr lang="en-US" sz="3000" b="1" dirty="0">
            <a:latin typeface="Yu Gothic Medium" panose="020B0500000000000000" pitchFamily="34" charset="-128"/>
            <a:ea typeface="Yu Gothic Medium" panose="020B0500000000000000" pitchFamily="34" charset="-128"/>
          </a:endParaRPr>
        </a:p>
      </dgm:t>
    </dgm:pt>
    <dgm:pt modelId="{CBFFD29A-5EA2-4C1C-9CFE-69176F9B8642}" type="parTrans" cxnId="{AE1C9CD8-62A9-45DC-91CB-64FDB39431C4}">
      <dgm:prSet/>
      <dgm:spPr/>
      <dgm:t>
        <a:bodyPr/>
        <a:lstStyle/>
        <a:p>
          <a:endParaRPr lang="en-US"/>
        </a:p>
      </dgm:t>
    </dgm:pt>
    <dgm:pt modelId="{7C78C317-427A-42B5-998A-28AE441C2E70}" type="sibTrans" cxnId="{AE1C9CD8-62A9-45DC-91CB-64FDB39431C4}">
      <dgm:prSet/>
      <dgm:spPr/>
      <dgm:t>
        <a:bodyPr/>
        <a:lstStyle/>
        <a:p>
          <a:endParaRPr lang="en-US"/>
        </a:p>
      </dgm:t>
    </dgm:pt>
    <dgm:pt modelId="{7B24923B-57EA-407E-9D44-5DD33FED4F16}">
      <dgm:prSet custT="1"/>
      <dgm:spPr/>
      <dgm:t>
        <a:bodyPr/>
        <a:lstStyle/>
        <a:p>
          <a:r>
            <a:rPr lang="zh-TW" altLang="en-US" sz="3000" b="1" dirty="0">
              <a:latin typeface="Yu Gothic Medium" panose="020B0500000000000000" pitchFamily="34" charset="-128"/>
              <a:ea typeface="Yu Gothic Medium" panose="020B0500000000000000" pitchFamily="34" charset="-128"/>
            </a:rPr>
            <a:t>讀題目</a:t>
          </a:r>
          <a:endParaRPr lang="en-US" altLang="zh-TW" sz="3000" b="1" dirty="0">
            <a:latin typeface="Yu Gothic Medium" panose="020B0500000000000000" pitchFamily="34" charset="-128"/>
            <a:ea typeface="Yu Gothic Medium" panose="020B0500000000000000" pitchFamily="34" charset="-128"/>
          </a:endParaRPr>
        </a:p>
        <a:p>
          <a:r>
            <a:rPr lang="zh-TW" altLang="en-US" sz="3000" b="1" dirty="0">
              <a:latin typeface="Yu Gothic Medium" panose="020B0500000000000000" pitchFamily="34" charset="-128"/>
              <a:ea typeface="Yu Gothic Medium" panose="020B0500000000000000" pitchFamily="34" charset="-128"/>
            </a:rPr>
            <a:t>圈字眼</a:t>
          </a:r>
          <a:endParaRPr lang="en-US" sz="3000" b="1" dirty="0">
            <a:latin typeface="Yu Gothic Medium" panose="020B0500000000000000" pitchFamily="34" charset="-128"/>
            <a:ea typeface="Yu Gothic Medium" panose="020B0500000000000000" pitchFamily="34" charset="-128"/>
          </a:endParaRPr>
        </a:p>
      </dgm:t>
    </dgm:pt>
    <dgm:pt modelId="{55E867D2-C381-4749-87BA-9578A712D49C}" type="parTrans" cxnId="{F9BB5F1D-C77F-4659-8FF5-7D6566E21613}">
      <dgm:prSet/>
      <dgm:spPr/>
      <dgm:t>
        <a:bodyPr/>
        <a:lstStyle/>
        <a:p>
          <a:endParaRPr lang="en-US"/>
        </a:p>
      </dgm:t>
    </dgm:pt>
    <dgm:pt modelId="{C0AC0810-4B96-4BF7-A2D5-224F6F1DA29F}" type="sibTrans" cxnId="{F9BB5F1D-C77F-4659-8FF5-7D6566E21613}">
      <dgm:prSet/>
      <dgm:spPr/>
      <dgm:t>
        <a:bodyPr/>
        <a:lstStyle/>
        <a:p>
          <a:endParaRPr lang="en-US"/>
        </a:p>
      </dgm:t>
    </dgm:pt>
    <dgm:pt modelId="{D3EBD67C-CF36-4A4A-9CE2-83399A007A0A}">
      <dgm:prSet custT="1"/>
      <dgm:spPr/>
      <dgm:t>
        <a:bodyPr/>
        <a:lstStyle/>
        <a:p>
          <a:r>
            <a:rPr lang="zh-TW" altLang="en-US" sz="3000" b="1" dirty="0">
              <a:latin typeface="Yu Gothic Medium" panose="020B0500000000000000" pitchFamily="34" charset="-128"/>
              <a:ea typeface="Yu Gothic Medium" panose="020B0500000000000000" pitchFamily="34" charset="-128"/>
            </a:rPr>
            <a:t>找資料</a:t>
          </a:r>
          <a:endParaRPr lang="en-US" altLang="zh-TW" sz="3000" b="1" dirty="0">
            <a:latin typeface="Yu Gothic Medium" panose="020B0500000000000000" pitchFamily="34" charset="-128"/>
            <a:ea typeface="Yu Gothic Medium" panose="020B0500000000000000" pitchFamily="34" charset="-128"/>
          </a:endParaRPr>
        </a:p>
        <a:p>
          <a:r>
            <a:rPr lang="zh-TW" altLang="en-US" sz="3000" b="1" dirty="0">
              <a:latin typeface="Yu Gothic Medium" panose="020B0500000000000000" pitchFamily="34" charset="-128"/>
              <a:ea typeface="Yu Gothic Medium" panose="020B0500000000000000" pitchFamily="34" charset="-128"/>
            </a:rPr>
            <a:t>答問題</a:t>
          </a:r>
          <a:endParaRPr lang="en-US" sz="3000" b="1" dirty="0">
            <a:latin typeface="Yu Gothic Medium" panose="020B0500000000000000" pitchFamily="34" charset="-128"/>
            <a:ea typeface="Yu Gothic Medium" panose="020B0500000000000000" pitchFamily="34" charset="-128"/>
          </a:endParaRPr>
        </a:p>
      </dgm:t>
    </dgm:pt>
    <dgm:pt modelId="{4B9A55BE-71FA-4BA8-808F-74CB66FA23DD}" type="parTrans" cxnId="{814252D8-F97D-4E6C-AF91-A81D5D0BB5E9}">
      <dgm:prSet/>
      <dgm:spPr/>
      <dgm:t>
        <a:bodyPr/>
        <a:lstStyle/>
        <a:p>
          <a:endParaRPr lang="en-US"/>
        </a:p>
      </dgm:t>
    </dgm:pt>
    <dgm:pt modelId="{2C343877-CA25-4A64-8083-5D6831E2A3D1}" type="sibTrans" cxnId="{814252D8-F97D-4E6C-AF91-A81D5D0BB5E9}">
      <dgm:prSet/>
      <dgm:spPr/>
      <dgm:t>
        <a:bodyPr/>
        <a:lstStyle/>
        <a:p>
          <a:endParaRPr lang="en-US"/>
        </a:p>
      </dgm:t>
    </dgm:pt>
    <dgm:pt modelId="{A1050114-1B47-4F1E-BC92-33B614D27995}" type="pres">
      <dgm:prSet presAssocID="{460F8449-AEC2-4D57-808D-5B1349299EB0}" presName="Name0" presStyleCnt="0">
        <dgm:presLayoutVars>
          <dgm:dir/>
          <dgm:resizeHandles val="exact"/>
        </dgm:presLayoutVars>
      </dgm:prSet>
      <dgm:spPr/>
    </dgm:pt>
    <dgm:pt modelId="{E1A941CA-01FD-4158-A5CA-9C0DA3FD9B4C}" type="pres">
      <dgm:prSet presAssocID="{F4EB773E-0563-4D31-97A9-D7CCD8041244}" presName="node" presStyleLbl="node1" presStyleIdx="0" presStyleCnt="3">
        <dgm:presLayoutVars>
          <dgm:bulletEnabled val="1"/>
        </dgm:presLayoutVars>
      </dgm:prSet>
      <dgm:spPr/>
    </dgm:pt>
    <dgm:pt modelId="{9CC92D11-4BCF-4EA8-A75A-2092DEF6FB3A}" type="pres">
      <dgm:prSet presAssocID="{7C78C317-427A-42B5-998A-28AE441C2E70}" presName="sibTrans" presStyleLbl="sibTrans2D1" presStyleIdx="0" presStyleCnt="2"/>
      <dgm:spPr/>
    </dgm:pt>
    <dgm:pt modelId="{C97430F8-D0DB-47AD-8AEB-42A28135A0FC}" type="pres">
      <dgm:prSet presAssocID="{7C78C317-427A-42B5-998A-28AE441C2E70}" presName="connectorText" presStyleLbl="sibTrans2D1" presStyleIdx="0" presStyleCnt="2"/>
      <dgm:spPr/>
    </dgm:pt>
    <dgm:pt modelId="{F085E724-7B58-4A0D-95C7-A5ABD1234000}" type="pres">
      <dgm:prSet presAssocID="{7B24923B-57EA-407E-9D44-5DD33FED4F16}" presName="node" presStyleLbl="node1" presStyleIdx="1" presStyleCnt="3">
        <dgm:presLayoutVars>
          <dgm:bulletEnabled val="1"/>
        </dgm:presLayoutVars>
      </dgm:prSet>
      <dgm:spPr/>
    </dgm:pt>
    <dgm:pt modelId="{020ECEB5-445D-4C5C-B3C2-03513E0CA191}" type="pres">
      <dgm:prSet presAssocID="{C0AC0810-4B96-4BF7-A2D5-224F6F1DA29F}" presName="sibTrans" presStyleLbl="sibTrans2D1" presStyleIdx="1" presStyleCnt="2"/>
      <dgm:spPr/>
    </dgm:pt>
    <dgm:pt modelId="{C0885877-EADC-4943-86FD-C83AFFC916FB}" type="pres">
      <dgm:prSet presAssocID="{C0AC0810-4B96-4BF7-A2D5-224F6F1DA29F}" presName="connectorText" presStyleLbl="sibTrans2D1" presStyleIdx="1" presStyleCnt="2"/>
      <dgm:spPr/>
    </dgm:pt>
    <dgm:pt modelId="{D20F60AA-3129-4C49-A83A-7F56F24FF1CC}" type="pres">
      <dgm:prSet presAssocID="{D3EBD67C-CF36-4A4A-9CE2-83399A007A0A}" presName="node" presStyleLbl="node1" presStyleIdx="2" presStyleCnt="3">
        <dgm:presLayoutVars>
          <dgm:bulletEnabled val="1"/>
        </dgm:presLayoutVars>
      </dgm:prSet>
      <dgm:spPr/>
    </dgm:pt>
  </dgm:ptLst>
  <dgm:cxnLst>
    <dgm:cxn modelId="{F8D64A0E-A784-497F-AFA8-14F8091F4E27}" type="presOf" srcId="{460F8449-AEC2-4D57-808D-5B1349299EB0}" destId="{A1050114-1B47-4F1E-BC92-33B614D27995}" srcOrd="0" destOrd="0" presId="urn:microsoft.com/office/officeart/2005/8/layout/process1"/>
    <dgm:cxn modelId="{51CBCE11-1C59-44A0-BC75-191410C63BEB}" type="presOf" srcId="{D3EBD67C-CF36-4A4A-9CE2-83399A007A0A}" destId="{D20F60AA-3129-4C49-A83A-7F56F24FF1CC}" srcOrd="0" destOrd="0" presId="urn:microsoft.com/office/officeart/2005/8/layout/process1"/>
    <dgm:cxn modelId="{D29BED11-D81D-45F5-87CF-F1901FFF7BF9}" type="presOf" srcId="{C0AC0810-4B96-4BF7-A2D5-224F6F1DA29F}" destId="{C0885877-EADC-4943-86FD-C83AFFC916FB}" srcOrd="1" destOrd="0" presId="urn:microsoft.com/office/officeart/2005/8/layout/process1"/>
    <dgm:cxn modelId="{F9BB5F1D-C77F-4659-8FF5-7D6566E21613}" srcId="{460F8449-AEC2-4D57-808D-5B1349299EB0}" destId="{7B24923B-57EA-407E-9D44-5DD33FED4F16}" srcOrd="1" destOrd="0" parTransId="{55E867D2-C381-4749-87BA-9578A712D49C}" sibTransId="{C0AC0810-4B96-4BF7-A2D5-224F6F1DA29F}"/>
    <dgm:cxn modelId="{5978E527-7705-4167-894C-9742BF92C246}" type="presOf" srcId="{F4EB773E-0563-4D31-97A9-D7CCD8041244}" destId="{E1A941CA-01FD-4158-A5CA-9C0DA3FD9B4C}" srcOrd="0" destOrd="0" presId="urn:microsoft.com/office/officeart/2005/8/layout/process1"/>
    <dgm:cxn modelId="{F7F15E39-5A75-47AA-918B-35FB604643F3}" type="presOf" srcId="{7B24923B-57EA-407E-9D44-5DD33FED4F16}" destId="{F085E724-7B58-4A0D-95C7-A5ABD1234000}" srcOrd="0" destOrd="0" presId="urn:microsoft.com/office/officeart/2005/8/layout/process1"/>
    <dgm:cxn modelId="{5D18A181-612B-4B09-BBD9-37E75DDC8038}" type="presOf" srcId="{C0AC0810-4B96-4BF7-A2D5-224F6F1DA29F}" destId="{020ECEB5-445D-4C5C-B3C2-03513E0CA191}" srcOrd="0" destOrd="0" presId="urn:microsoft.com/office/officeart/2005/8/layout/process1"/>
    <dgm:cxn modelId="{A1E9D0C4-A97F-488B-BAFC-0BB90E0BBC14}" type="presOf" srcId="{7C78C317-427A-42B5-998A-28AE441C2E70}" destId="{C97430F8-D0DB-47AD-8AEB-42A28135A0FC}" srcOrd="1" destOrd="0" presId="urn:microsoft.com/office/officeart/2005/8/layout/process1"/>
    <dgm:cxn modelId="{814252D8-F97D-4E6C-AF91-A81D5D0BB5E9}" srcId="{460F8449-AEC2-4D57-808D-5B1349299EB0}" destId="{D3EBD67C-CF36-4A4A-9CE2-83399A007A0A}" srcOrd="2" destOrd="0" parTransId="{4B9A55BE-71FA-4BA8-808F-74CB66FA23DD}" sibTransId="{2C343877-CA25-4A64-8083-5D6831E2A3D1}"/>
    <dgm:cxn modelId="{AE1C9CD8-62A9-45DC-91CB-64FDB39431C4}" srcId="{460F8449-AEC2-4D57-808D-5B1349299EB0}" destId="{F4EB773E-0563-4D31-97A9-D7CCD8041244}" srcOrd="0" destOrd="0" parTransId="{CBFFD29A-5EA2-4C1C-9CFE-69176F9B8642}" sibTransId="{7C78C317-427A-42B5-998A-28AE441C2E70}"/>
    <dgm:cxn modelId="{05A5E7E6-400E-4299-99B5-383B57CF0197}" type="presOf" srcId="{7C78C317-427A-42B5-998A-28AE441C2E70}" destId="{9CC92D11-4BCF-4EA8-A75A-2092DEF6FB3A}" srcOrd="0" destOrd="0" presId="urn:microsoft.com/office/officeart/2005/8/layout/process1"/>
    <dgm:cxn modelId="{D315EA65-79DA-498B-9D2E-943E5C0BDE36}" type="presParOf" srcId="{A1050114-1B47-4F1E-BC92-33B614D27995}" destId="{E1A941CA-01FD-4158-A5CA-9C0DA3FD9B4C}" srcOrd="0" destOrd="0" presId="urn:microsoft.com/office/officeart/2005/8/layout/process1"/>
    <dgm:cxn modelId="{C143EBDB-5868-4017-8748-A98E39EBDBB8}" type="presParOf" srcId="{A1050114-1B47-4F1E-BC92-33B614D27995}" destId="{9CC92D11-4BCF-4EA8-A75A-2092DEF6FB3A}" srcOrd="1" destOrd="0" presId="urn:microsoft.com/office/officeart/2005/8/layout/process1"/>
    <dgm:cxn modelId="{D0B8ADE5-3D8B-49D5-B0FC-0840791DEFF2}" type="presParOf" srcId="{9CC92D11-4BCF-4EA8-A75A-2092DEF6FB3A}" destId="{C97430F8-D0DB-47AD-8AEB-42A28135A0FC}" srcOrd="0" destOrd="0" presId="urn:microsoft.com/office/officeart/2005/8/layout/process1"/>
    <dgm:cxn modelId="{2232D972-DA20-46C8-ADD6-71FDB1F01DF5}" type="presParOf" srcId="{A1050114-1B47-4F1E-BC92-33B614D27995}" destId="{F085E724-7B58-4A0D-95C7-A5ABD1234000}" srcOrd="2" destOrd="0" presId="urn:microsoft.com/office/officeart/2005/8/layout/process1"/>
    <dgm:cxn modelId="{27EC3D2D-6393-45F9-ADAC-BB3C305DD844}" type="presParOf" srcId="{A1050114-1B47-4F1E-BC92-33B614D27995}" destId="{020ECEB5-445D-4C5C-B3C2-03513E0CA191}" srcOrd="3" destOrd="0" presId="urn:microsoft.com/office/officeart/2005/8/layout/process1"/>
    <dgm:cxn modelId="{49A8F430-6908-4B89-A36F-CB8E4432A34F}" type="presParOf" srcId="{020ECEB5-445D-4C5C-B3C2-03513E0CA191}" destId="{C0885877-EADC-4943-86FD-C83AFFC916FB}" srcOrd="0" destOrd="0" presId="urn:microsoft.com/office/officeart/2005/8/layout/process1"/>
    <dgm:cxn modelId="{239AB61F-43FE-4ABC-9035-E651F97F439F}" type="presParOf" srcId="{A1050114-1B47-4F1E-BC92-33B614D27995}" destId="{D20F60AA-3129-4C49-A83A-7F56F24FF1C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946241-C92B-4F3E-93BD-1E24CBEFF78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6693F9C-A35C-4DD3-845B-536738274867}">
      <dgm:prSet phldrT="[Text]" custT="1"/>
      <dgm:spPr/>
      <dgm:t>
        <a:bodyPr/>
        <a:lstStyle/>
        <a:p>
          <a:r>
            <a:rPr lang="zh-CN" sz="3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訂立目標</a:t>
          </a:r>
          <a:endParaRPr lang="en-US" sz="3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268EAEF-AE0B-4081-A3A0-A996371F5A64}" type="parTrans" cxnId="{81D2F2F3-C956-497F-9832-706454FEA94A}">
      <dgm:prSet/>
      <dgm:spPr/>
      <dgm:t>
        <a:bodyPr/>
        <a:lstStyle/>
        <a:p>
          <a:endParaRPr lang="en-US"/>
        </a:p>
      </dgm:t>
    </dgm:pt>
    <dgm:pt modelId="{7035D5F4-11AA-40A9-8560-7E6A8A6F04D2}" type="sibTrans" cxnId="{81D2F2F3-C956-497F-9832-706454FEA94A}">
      <dgm:prSet/>
      <dgm:spPr/>
      <dgm:t>
        <a:bodyPr/>
        <a:lstStyle/>
        <a:p>
          <a:endParaRPr lang="en-US"/>
        </a:p>
      </dgm:t>
    </dgm:pt>
    <dgm:pt modelId="{3D519FF0-01DD-401A-BF72-93D06E484DD2}">
      <dgm:prSet/>
      <dgm:spPr/>
      <dgm:t>
        <a:bodyPr/>
        <a:lstStyle/>
        <a:p>
          <a:r>
            <a:rPr lang="zh-CN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設想結果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08FBC2A-68F3-4E50-BB8B-E381EDEDE430}" type="sibTrans" cxnId="{552BFDA9-3E25-4DEC-8884-236DA568F23B}">
      <dgm:prSet/>
      <dgm:spPr/>
      <dgm:t>
        <a:bodyPr/>
        <a:lstStyle/>
        <a:p>
          <a:endParaRPr lang="zh-HK" altLang="en-US"/>
        </a:p>
      </dgm:t>
    </dgm:pt>
    <dgm:pt modelId="{C73A3EE7-2CDA-4E71-A090-80B21E970893}" type="parTrans" cxnId="{552BFDA9-3E25-4DEC-8884-236DA568F23B}">
      <dgm:prSet/>
      <dgm:spPr/>
      <dgm:t>
        <a:bodyPr/>
        <a:lstStyle/>
        <a:p>
          <a:endParaRPr lang="zh-HK" altLang="en-US"/>
        </a:p>
      </dgm:t>
    </dgm:pt>
    <dgm:pt modelId="{56547EF3-8E32-488B-9881-FB4742C36680}">
      <dgm:prSet/>
      <dgm:spPr/>
      <dgm:t>
        <a:bodyPr/>
        <a:lstStyle/>
        <a:p>
          <a:r>
            <a:rPr lang="zh-CN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設想阻礙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3934CC6-7941-4794-AFB8-50F3D34C15D6}" type="parTrans" cxnId="{9A65151E-4FCE-4F86-A33B-2DDDCD4A8364}">
      <dgm:prSet/>
      <dgm:spPr/>
      <dgm:t>
        <a:bodyPr/>
        <a:lstStyle/>
        <a:p>
          <a:endParaRPr lang="zh-HK" altLang="en-US"/>
        </a:p>
      </dgm:t>
    </dgm:pt>
    <dgm:pt modelId="{A62F92FE-3FDB-45DB-9FAD-2ACFB17C923C}" type="sibTrans" cxnId="{9A65151E-4FCE-4F86-A33B-2DDDCD4A8364}">
      <dgm:prSet/>
      <dgm:spPr/>
      <dgm:t>
        <a:bodyPr/>
        <a:lstStyle/>
        <a:p>
          <a:endParaRPr lang="zh-HK" altLang="en-US"/>
        </a:p>
      </dgm:t>
    </dgm:pt>
    <dgm:pt modelId="{71D42E15-B959-48EF-B028-6F0A1DC322A5}">
      <dgm:prSet/>
      <dgm:spPr/>
      <dgm:t>
        <a:bodyPr/>
        <a:lstStyle/>
        <a:p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訂立計劃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00D36CA-2B67-45C3-A4C5-F5EB45DFF385}" type="parTrans" cxnId="{6BF6C60B-36E3-4EA6-9D23-D8954CE6080E}">
      <dgm:prSet/>
      <dgm:spPr/>
      <dgm:t>
        <a:bodyPr/>
        <a:lstStyle/>
        <a:p>
          <a:endParaRPr lang="zh-HK" altLang="en-US"/>
        </a:p>
      </dgm:t>
    </dgm:pt>
    <dgm:pt modelId="{708BBDAE-EC3F-428C-A1CE-A74B754A990F}" type="sibTrans" cxnId="{6BF6C60B-36E3-4EA6-9D23-D8954CE6080E}">
      <dgm:prSet/>
      <dgm:spPr/>
      <dgm:t>
        <a:bodyPr/>
        <a:lstStyle/>
        <a:p>
          <a:endParaRPr lang="zh-HK" altLang="en-US"/>
        </a:p>
      </dgm:t>
    </dgm:pt>
    <dgm:pt modelId="{F6C654D6-B8B1-404C-8772-AECAE97E4631}" type="pres">
      <dgm:prSet presAssocID="{5F946241-C92B-4F3E-93BD-1E24CBEFF787}" presName="Name0" presStyleCnt="0">
        <dgm:presLayoutVars>
          <dgm:dir/>
          <dgm:resizeHandles val="exact"/>
        </dgm:presLayoutVars>
      </dgm:prSet>
      <dgm:spPr/>
    </dgm:pt>
    <dgm:pt modelId="{2F347B9B-8F02-4A26-8B64-F8FB1557C2E9}" type="pres">
      <dgm:prSet presAssocID="{C6693F9C-A35C-4DD3-845B-536738274867}" presName="node" presStyleLbl="node1" presStyleIdx="0" presStyleCnt="4">
        <dgm:presLayoutVars>
          <dgm:bulletEnabled val="1"/>
        </dgm:presLayoutVars>
      </dgm:prSet>
      <dgm:spPr/>
    </dgm:pt>
    <dgm:pt modelId="{CDF5153F-2476-42A9-B96D-D70BE445D2AE}" type="pres">
      <dgm:prSet presAssocID="{7035D5F4-11AA-40A9-8560-7E6A8A6F04D2}" presName="sibTrans" presStyleLbl="sibTrans2D1" presStyleIdx="0" presStyleCnt="3"/>
      <dgm:spPr/>
    </dgm:pt>
    <dgm:pt modelId="{AC32688D-EADA-4D3C-B1FA-651DF7BAB325}" type="pres">
      <dgm:prSet presAssocID="{7035D5F4-11AA-40A9-8560-7E6A8A6F04D2}" presName="connectorText" presStyleLbl="sibTrans2D1" presStyleIdx="0" presStyleCnt="3"/>
      <dgm:spPr/>
    </dgm:pt>
    <dgm:pt modelId="{29BBC538-034C-4E80-84E0-E62604E3C95A}" type="pres">
      <dgm:prSet presAssocID="{3D519FF0-01DD-401A-BF72-93D06E484DD2}" presName="node" presStyleLbl="node1" presStyleIdx="1" presStyleCnt="4" custLinFactNeighborY="107">
        <dgm:presLayoutVars>
          <dgm:bulletEnabled val="1"/>
        </dgm:presLayoutVars>
      </dgm:prSet>
      <dgm:spPr/>
    </dgm:pt>
    <dgm:pt modelId="{B6F4F01E-1799-4C1B-957C-39D78564ACA6}" type="pres">
      <dgm:prSet presAssocID="{A08FBC2A-68F3-4E50-BB8B-E381EDEDE430}" presName="sibTrans" presStyleLbl="sibTrans2D1" presStyleIdx="1" presStyleCnt="3"/>
      <dgm:spPr/>
    </dgm:pt>
    <dgm:pt modelId="{67F0FEB5-9005-4BB7-8316-690D09AFB74B}" type="pres">
      <dgm:prSet presAssocID="{A08FBC2A-68F3-4E50-BB8B-E381EDEDE430}" presName="connectorText" presStyleLbl="sibTrans2D1" presStyleIdx="1" presStyleCnt="3"/>
      <dgm:spPr/>
    </dgm:pt>
    <dgm:pt modelId="{D1AFC466-7F0B-4769-8FBA-C1EAA2B49431}" type="pres">
      <dgm:prSet presAssocID="{56547EF3-8E32-488B-9881-FB4742C36680}" presName="node" presStyleLbl="node1" presStyleIdx="2" presStyleCnt="4">
        <dgm:presLayoutVars>
          <dgm:bulletEnabled val="1"/>
        </dgm:presLayoutVars>
      </dgm:prSet>
      <dgm:spPr/>
    </dgm:pt>
    <dgm:pt modelId="{3776BE5E-907B-47AF-B07F-845E38B5818B}" type="pres">
      <dgm:prSet presAssocID="{A62F92FE-3FDB-45DB-9FAD-2ACFB17C923C}" presName="sibTrans" presStyleLbl="sibTrans2D1" presStyleIdx="2" presStyleCnt="3"/>
      <dgm:spPr/>
    </dgm:pt>
    <dgm:pt modelId="{6178375E-33E4-40EC-9D07-3D81236C62BE}" type="pres">
      <dgm:prSet presAssocID="{A62F92FE-3FDB-45DB-9FAD-2ACFB17C923C}" presName="connectorText" presStyleLbl="sibTrans2D1" presStyleIdx="2" presStyleCnt="3"/>
      <dgm:spPr/>
    </dgm:pt>
    <dgm:pt modelId="{D623601F-B014-486F-A9E8-E8163D8BD5EF}" type="pres">
      <dgm:prSet presAssocID="{71D42E15-B959-48EF-B028-6F0A1DC322A5}" presName="node" presStyleLbl="node1" presStyleIdx="3" presStyleCnt="4">
        <dgm:presLayoutVars>
          <dgm:bulletEnabled val="1"/>
        </dgm:presLayoutVars>
      </dgm:prSet>
      <dgm:spPr/>
    </dgm:pt>
  </dgm:ptLst>
  <dgm:cxnLst>
    <dgm:cxn modelId="{0D299601-1E20-4A87-96F6-15BC57C9703F}" type="presOf" srcId="{A08FBC2A-68F3-4E50-BB8B-E381EDEDE430}" destId="{67F0FEB5-9005-4BB7-8316-690D09AFB74B}" srcOrd="1" destOrd="0" presId="urn:microsoft.com/office/officeart/2005/8/layout/process1"/>
    <dgm:cxn modelId="{6BF6C60B-36E3-4EA6-9D23-D8954CE6080E}" srcId="{5F946241-C92B-4F3E-93BD-1E24CBEFF787}" destId="{71D42E15-B959-48EF-B028-6F0A1DC322A5}" srcOrd="3" destOrd="0" parTransId="{C00D36CA-2B67-45C3-A4C5-F5EB45DFF385}" sibTransId="{708BBDAE-EC3F-428C-A1CE-A74B754A990F}"/>
    <dgm:cxn modelId="{9A65151E-4FCE-4F86-A33B-2DDDCD4A8364}" srcId="{5F946241-C92B-4F3E-93BD-1E24CBEFF787}" destId="{56547EF3-8E32-488B-9881-FB4742C36680}" srcOrd="2" destOrd="0" parTransId="{03934CC6-7941-4794-AFB8-50F3D34C15D6}" sibTransId="{A62F92FE-3FDB-45DB-9FAD-2ACFB17C923C}"/>
    <dgm:cxn modelId="{8891E266-3F20-4DA0-98B2-205279D538A4}" type="presOf" srcId="{5F946241-C92B-4F3E-93BD-1E24CBEFF787}" destId="{F6C654D6-B8B1-404C-8772-AECAE97E4631}" srcOrd="0" destOrd="0" presId="urn:microsoft.com/office/officeart/2005/8/layout/process1"/>
    <dgm:cxn modelId="{C475626F-7BDD-453F-A60A-1D0B1F4D27D7}" type="presOf" srcId="{A08FBC2A-68F3-4E50-BB8B-E381EDEDE430}" destId="{B6F4F01E-1799-4C1B-957C-39D78564ACA6}" srcOrd="0" destOrd="0" presId="urn:microsoft.com/office/officeart/2005/8/layout/process1"/>
    <dgm:cxn modelId="{03737F93-1F5F-4E7F-B2FA-25236E4C1810}" type="presOf" srcId="{A62F92FE-3FDB-45DB-9FAD-2ACFB17C923C}" destId="{3776BE5E-907B-47AF-B07F-845E38B5818B}" srcOrd="0" destOrd="0" presId="urn:microsoft.com/office/officeart/2005/8/layout/process1"/>
    <dgm:cxn modelId="{552BFDA9-3E25-4DEC-8884-236DA568F23B}" srcId="{5F946241-C92B-4F3E-93BD-1E24CBEFF787}" destId="{3D519FF0-01DD-401A-BF72-93D06E484DD2}" srcOrd="1" destOrd="0" parTransId="{C73A3EE7-2CDA-4E71-A090-80B21E970893}" sibTransId="{A08FBC2A-68F3-4E50-BB8B-E381EDEDE430}"/>
    <dgm:cxn modelId="{BB56D1AB-EABE-4271-8F0B-44DBEC4548D1}" type="presOf" srcId="{A62F92FE-3FDB-45DB-9FAD-2ACFB17C923C}" destId="{6178375E-33E4-40EC-9D07-3D81236C62BE}" srcOrd="1" destOrd="0" presId="urn:microsoft.com/office/officeart/2005/8/layout/process1"/>
    <dgm:cxn modelId="{EF8310B4-B032-44BD-A41F-8544F513C5BE}" type="presOf" srcId="{C6693F9C-A35C-4DD3-845B-536738274867}" destId="{2F347B9B-8F02-4A26-8B64-F8FB1557C2E9}" srcOrd="0" destOrd="0" presId="urn:microsoft.com/office/officeart/2005/8/layout/process1"/>
    <dgm:cxn modelId="{A9C3BBB6-5AA7-4206-BF7C-5FDBA95E1680}" type="presOf" srcId="{7035D5F4-11AA-40A9-8560-7E6A8A6F04D2}" destId="{CDF5153F-2476-42A9-B96D-D70BE445D2AE}" srcOrd="0" destOrd="0" presId="urn:microsoft.com/office/officeart/2005/8/layout/process1"/>
    <dgm:cxn modelId="{2A8706D9-2A29-4BE1-B73D-06B9FEFC684D}" type="presOf" srcId="{71D42E15-B959-48EF-B028-6F0A1DC322A5}" destId="{D623601F-B014-486F-A9E8-E8163D8BD5EF}" srcOrd="0" destOrd="0" presId="urn:microsoft.com/office/officeart/2005/8/layout/process1"/>
    <dgm:cxn modelId="{E7F057DC-4939-4C65-9349-13AAB1C18ECA}" type="presOf" srcId="{7035D5F4-11AA-40A9-8560-7E6A8A6F04D2}" destId="{AC32688D-EADA-4D3C-B1FA-651DF7BAB325}" srcOrd="1" destOrd="0" presId="urn:microsoft.com/office/officeart/2005/8/layout/process1"/>
    <dgm:cxn modelId="{160178E8-53EF-475D-A39D-EE4F5F3C2446}" type="presOf" srcId="{3D519FF0-01DD-401A-BF72-93D06E484DD2}" destId="{29BBC538-034C-4E80-84E0-E62604E3C95A}" srcOrd="0" destOrd="0" presId="urn:microsoft.com/office/officeart/2005/8/layout/process1"/>
    <dgm:cxn modelId="{81D2F2F3-C956-497F-9832-706454FEA94A}" srcId="{5F946241-C92B-4F3E-93BD-1E24CBEFF787}" destId="{C6693F9C-A35C-4DD3-845B-536738274867}" srcOrd="0" destOrd="0" parTransId="{0268EAEF-AE0B-4081-A3A0-A996371F5A64}" sibTransId="{7035D5F4-11AA-40A9-8560-7E6A8A6F04D2}"/>
    <dgm:cxn modelId="{A27CA4F7-D91E-491B-A536-0F01E6179EF6}" type="presOf" srcId="{56547EF3-8E32-488B-9881-FB4742C36680}" destId="{D1AFC466-7F0B-4769-8FBA-C1EAA2B49431}" srcOrd="0" destOrd="0" presId="urn:microsoft.com/office/officeart/2005/8/layout/process1"/>
    <dgm:cxn modelId="{F36182E2-D002-4B25-B4EB-C0FA2E1F04F2}" type="presParOf" srcId="{F6C654D6-B8B1-404C-8772-AECAE97E4631}" destId="{2F347B9B-8F02-4A26-8B64-F8FB1557C2E9}" srcOrd="0" destOrd="0" presId="urn:microsoft.com/office/officeart/2005/8/layout/process1"/>
    <dgm:cxn modelId="{DBE05EEA-DFB8-480C-8923-37EE52BC8061}" type="presParOf" srcId="{F6C654D6-B8B1-404C-8772-AECAE97E4631}" destId="{CDF5153F-2476-42A9-B96D-D70BE445D2AE}" srcOrd="1" destOrd="0" presId="urn:microsoft.com/office/officeart/2005/8/layout/process1"/>
    <dgm:cxn modelId="{68CBBBF5-3AA5-4C0B-9202-FAAC9F60E478}" type="presParOf" srcId="{CDF5153F-2476-42A9-B96D-D70BE445D2AE}" destId="{AC32688D-EADA-4D3C-B1FA-651DF7BAB325}" srcOrd="0" destOrd="0" presId="urn:microsoft.com/office/officeart/2005/8/layout/process1"/>
    <dgm:cxn modelId="{85CCCC46-71EE-469E-A69A-0D84D1C41833}" type="presParOf" srcId="{F6C654D6-B8B1-404C-8772-AECAE97E4631}" destId="{29BBC538-034C-4E80-84E0-E62604E3C95A}" srcOrd="2" destOrd="0" presId="urn:microsoft.com/office/officeart/2005/8/layout/process1"/>
    <dgm:cxn modelId="{BDF5EAEF-DB07-4870-97A3-3B84376A73E1}" type="presParOf" srcId="{F6C654D6-B8B1-404C-8772-AECAE97E4631}" destId="{B6F4F01E-1799-4C1B-957C-39D78564ACA6}" srcOrd="3" destOrd="0" presId="urn:microsoft.com/office/officeart/2005/8/layout/process1"/>
    <dgm:cxn modelId="{02AE193F-8935-4F02-9E9D-2F0273C930BB}" type="presParOf" srcId="{B6F4F01E-1799-4C1B-957C-39D78564ACA6}" destId="{67F0FEB5-9005-4BB7-8316-690D09AFB74B}" srcOrd="0" destOrd="0" presId="urn:microsoft.com/office/officeart/2005/8/layout/process1"/>
    <dgm:cxn modelId="{A5966FEE-E9CD-471B-9896-8F212D00FBD0}" type="presParOf" srcId="{F6C654D6-B8B1-404C-8772-AECAE97E4631}" destId="{D1AFC466-7F0B-4769-8FBA-C1EAA2B49431}" srcOrd="4" destOrd="0" presId="urn:microsoft.com/office/officeart/2005/8/layout/process1"/>
    <dgm:cxn modelId="{F19D1C43-A671-4F32-884E-CE52E13E6E35}" type="presParOf" srcId="{F6C654D6-B8B1-404C-8772-AECAE97E4631}" destId="{3776BE5E-907B-47AF-B07F-845E38B5818B}" srcOrd="5" destOrd="0" presId="urn:microsoft.com/office/officeart/2005/8/layout/process1"/>
    <dgm:cxn modelId="{BCCEBD9F-B812-436B-BF34-B156B592751C}" type="presParOf" srcId="{3776BE5E-907B-47AF-B07F-845E38B5818B}" destId="{6178375E-33E4-40EC-9D07-3D81236C62BE}" srcOrd="0" destOrd="0" presId="urn:microsoft.com/office/officeart/2005/8/layout/process1"/>
    <dgm:cxn modelId="{91E82807-ED7F-4743-9192-BE3E7E0634A6}" type="presParOf" srcId="{F6C654D6-B8B1-404C-8772-AECAE97E4631}" destId="{D623601F-B014-486F-A9E8-E8163D8BD5E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FF5E37-736B-4182-AE40-A43338CA20F0}">
      <dsp:nvSpPr>
        <dsp:cNvPr id="0" name=""/>
        <dsp:cNvSpPr/>
      </dsp:nvSpPr>
      <dsp:spPr>
        <a:xfrm>
          <a:off x="4282" y="689350"/>
          <a:ext cx="1872382" cy="11234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7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卵</a:t>
          </a:r>
          <a:endParaRPr lang="zh-HK" altLang="en-US" sz="37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186" y="722254"/>
        <a:ext cx="1806574" cy="1057621"/>
      </dsp:txXfrm>
    </dsp:sp>
    <dsp:sp modelId="{19E40544-E046-4AAA-870B-35A4D6F9042F}">
      <dsp:nvSpPr>
        <dsp:cNvPr id="0" name=""/>
        <dsp:cNvSpPr/>
      </dsp:nvSpPr>
      <dsp:spPr>
        <a:xfrm>
          <a:off x="2063903" y="1018890"/>
          <a:ext cx="396945" cy="464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HK" altLang="en-US" sz="1900" kern="1200"/>
        </a:p>
      </dsp:txBody>
      <dsp:txXfrm>
        <a:off x="2063903" y="1111760"/>
        <a:ext cx="277862" cy="278610"/>
      </dsp:txXfrm>
    </dsp:sp>
    <dsp:sp modelId="{B24E9B63-7E15-4916-B36D-81967ED47EA0}">
      <dsp:nvSpPr>
        <dsp:cNvPr id="0" name=""/>
        <dsp:cNvSpPr/>
      </dsp:nvSpPr>
      <dsp:spPr>
        <a:xfrm>
          <a:off x="2625617" y="689350"/>
          <a:ext cx="1872382" cy="11234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7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幼蟲</a:t>
          </a:r>
          <a:endParaRPr lang="zh-HK" altLang="en-US" sz="37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658521" y="722254"/>
        <a:ext cx="1806574" cy="1057621"/>
      </dsp:txXfrm>
    </dsp:sp>
    <dsp:sp modelId="{165C05A8-0CA4-4C31-9207-B3CAE70F0DB9}">
      <dsp:nvSpPr>
        <dsp:cNvPr id="0" name=""/>
        <dsp:cNvSpPr/>
      </dsp:nvSpPr>
      <dsp:spPr>
        <a:xfrm>
          <a:off x="4685238" y="1018890"/>
          <a:ext cx="396945" cy="464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HK" altLang="en-US" sz="1900" kern="1200"/>
        </a:p>
      </dsp:txBody>
      <dsp:txXfrm>
        <a:off x="4685238" y="1111760"/>
        <a:ext cx="277862" cy="278610"/>
      </dsp:txXfrm>
    </dsp:sp>
    <dsp:sp modelId="{E2DA149F-9F10-4CAB-B7AF-E92F0629A51C}">
      <dsp:nvSpPr>
        <dsp:cNvPr id="0" name=""/>
        <dsp:cNvSpPr/>
      </dsp:nvSpPr>
      <dsp:spPr>
        <a:xfrm>
          <a:off x="5246952" y="689350"/>
          <a:ext cx="1872382" cy="11234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7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蛹</a:t>
          </a:r>
          <a:endParaRPr lang="zh-HK" altLang="en-US" sz="37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279856" y="722254"/>
        <a:ext cx="1806574" cy="1057621"/>
      </dsp:txXfrm>
    </dsp:sp>
    <dsp:sp modelId="{AEA154E1-2851-41C6-9709-686257B521C6}">
      <dsp:nvSpPr>
        <dsp:cNvPr id="0" name=""/>
        <dsp:cNvSpPr/>
      </dsp:nvSpPr>
      <dsp:spPr>
        <a:xfrm>
          <a:off x="7306573" y="1018890"/>
          <a:ext cx="396945" cy="464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HK" altLang="en-US" sz="1900" kern="1200"/>
        </a:p>
      </dsp:txBody>
      <dsp:txXfrm>
        <a:off x="7306573" y="1111760"/>
        <a:ext cx="277862" cy="278610"/>
      </dsp:txXfrm>
    </dsp:sp>
    <dsp:sp modelId="{A7006C84-114D-4A4C-9BA2-68882B07D8FA}">
      <dsp:nvSpPr>
        <dsp:cNvPr id="0" name=""/>
        <dsp:cNvSpPr/>
      </dsp:nvSpPr>
      <dsp:spPr>
        <a:xfrm>
          <a:off x="7868288" y="689350"/>
          <a:ext cx="1872382" cy="11234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7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成蟲</a:t>
          </a:r>
          <a:endParaRPr lang="zh-HK" altLang="en-US" sz="37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901192" y="722254"/>
        <a:ext cx="1806574" cy="10576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941CA-01FD-4158-A5CA-9C0DA3FD9B4C}">
      <dsp:nvSpPr>
        <dsp:cNvPr id="0" name=""/>
        <dsp:cNvSpPr/>
      </dsp:nvSpPr>
      <dsp:spPr>
        <a:xfrm>
          <a:off x="9973" y="1046238"/>
          <a:ext cx="2980834" cy="1788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000" b="1" kern="1200" dirty="0">
              <a:latin typeface="Yu Gothic Medium" panose="020B0500000000000000" pitchFamily="34" charset="-128"/>
              <a:ea typeface="Yu Gothic Medium" panose="020B0500000000000000" pitchFamily="34" charset="-128"/>
            </a:rPr>
            <a:t>看標題</a:t>
          </a:r>
          <a:endParaRPr lang="en-US" altLang="zh-TW" sz="3000" b="1" kern="1200" dirty="0">
            <a:latin typeface="Yu Gothic Medium" panose="020B0500000000000000" pitchFamily="34" charset="-128"/>
            <a:ea typeface="Yu Gothic Medium" panose="020B0500000000000000" pitchFamily="34" charset="-128"/>
          </a:endParaRP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000" b="1" kern="1200" dirty="0">
              <a:latin typeface="Yu Gothic Medium" panose="020B0500000000000000" pitchFamily="34" charset="-128"/>
              <a:ea typeface="Yu Gothic Medium" panose="020B0500000000000000" pitchFamily="34" charset="-128"/>
            </a:rPr>
            <a:t>猜大意</a:t>
          </a:r>
          <a:endParaRPr lang="en-US" sz="3000" b="1" kern="1200" dirty="0">
            <a:latin typeface="Yu Gothic Medium" panose="020B0500000000000000" pitchFamily="34" charset="-128"/>
            <a:ea typeface="Yu Gothic Medium" panose="020B0500000000000000" pitchFamily="34" charset="-128"/>
          </a:endParaRPr>
        </a:p>
      </dsp:txBody>
      <dsp:txXfrm>
        <a:off x="62356" y="1098621"/>
        <a:ext cx="2876068" cy="1683734"/>
      </dsp:txXfrm>
    </dsp:sp>
    <dsp:sp modelId="{9CC92D11-4BCF-4EA8-A75A-2092DEF6FB3A}">
      <dsp:nvSpPr>
        <dsp:cNvPr id="0" name=""/>
        <dsp:cNvSpPr/>
      </dsp:nvSpPr>
      <dsp:spPr>
        <a:xfrm>
          <a:off x="3288890" y="1570865"/>
          <a:ext cx="631936" cy="7392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3288890" y="1718714"/>
        <a:ext cx="442355" cy="443548"/>
      </dsp:txXfrm>
    </dsp:sp>
    <dsp:sp modelId="{F085E724-7B58-4A0D-95C7-A5ABD1234000}">
      <dsp:nvSpPr>
        <dsp:cNvPr id="0" name=""/>
        <dsp:cNvSpPr/>
      </dsp:nvSpPr>
      <dsp:spPr>
        <a:xfrm>
          <a:off x="4183141" y="1046238"/>
          <a:ext cx="2980834" cy="1788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000" b="1" kern="1200" dirty="0">
              <a:latin typeface="Yu Gothic Medium" panose="020B0500000000000000" pitchFamily="34" charset="-128"/>
              <a:ea typeface="Yu Gothic Medium" panose="020B0500000000000000" pitchFamily="34" charset="-128"/>
            </a:rPr>
            <a:t>讀題目</a:t>
          </a:r>
          <a:endParaRPr lang="en-US" altLang="zh-TW" sz="3000" b="1" kern="1200" dirty="0">
            <a:latin typeface="Yu Gothic Medium" panose="020B0500000000000000" pitchFamily="34" charset="-128"/>
            <a:ea typeface="Yu Gothic Medium" panose="020B0500000000000000" pitchFamily="34" charset="-128"/>
          </a:endParaRP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000" b="1" kern="1200" dirty="0">
              <a:latin typeface="Yu Gothic Medium" panose="020B0500000000000000" pitchFamily="34" charset="-128"/>
              <a:ea typeface="Yu Gothic Medium" panose="020B0500000000000000" pitchFamily="34" charset="-128"/>
            </a:rPr>
            <a:t>圈字眼</a:t>
          </a:r>
          <a:endParaRPr lang="en-US" sz="3000" b="1" kern="1200" dirty="0">
            <a:latin typeface="Yu Gothic Medium" panose="020B0500000000000000" pitchFamily="34" charset="-128"/>
            <a:ea typeface="Yu Gothic Medium" panose="020B0500000000000000" pitchFamily="34" charset="-128"/>
          </a:endParaRPr>
        </a:p>
      </dsp:txBody>
      <dsp:txXfrm>
        <a:off x="4235524" y="1098621"/>
        <a:ext cx="2876068" cy="1683734"/>
      </dsp:txXfrm>
    </dsp:sp>
    <dsp:sp modelId="{020ECEB5-445D-4C5C-B3C2-03513E0CA191}">
      <dsp:nvSpPr>
        <dsp:cNvPr id="0" name=""/>
        <dsp:cNvSpPr/>
      </dsp:nvSpPr>
      <dsp:spPr>
        <a:xfrm>
          <a:off x="7462059" y="1570865"/>
          <a:ext cx="631936" cy="7392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7462059" y="1718714"/>
        <a:ext cx="442355" cy="443548"/>
      </dsp:txXfrm>
    </dsp:sp>
    <dsp:sp modelId="{D20F60AA-3129-4C49-A83A-7F56F24FF1CC}">
      <dsp:nvSpPr>
        <dsp:cNvPr id="0" name=""/>
        <dsp:cNvSpPr/>
      </dsp:nvSpPr>
      <dsp:spPr>
        <a:xfrm>
          <a:off x="8356309" y="1046238"/>
          <a:ext cx="2980834" cy="1788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000" b="1" kern="1200" dirty="0">
              <a:latin typeface="Yu Gothic Medium" panose="020B0500000000000000" pitchFamily="34" charset="-128"/>
              <a:ea typeface="Yu Gothic Medium" panose="020B0500000000000000" pitchFamily="34" charset="-128"/>
            </a:rPr>
            <a:t>找資料</a:t>
          </a:r>
          <a:endParaRPr lang="en-US" altLang="zh-TW" sz="3000" b="1" kern="1200" dirty="0">
            <a:latin typeface="Yu Gothic Medium" panose="020B0500000000000000" pitchFamily="34" charset="-128"/>
            <a:ea typeface="Yu Gothic Medium" panose="020B0500000000000000" pitchFamily="34" charset="-128"/>
          </a:endParaRP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000" b="1" kern="1200" dirty="0">
              <a:latin typeface="Yu Gothic Medium" panose="020B0500000000000000" pitchFamily="34" charset="-128"/>
              <a:ea typeface="Yu Gothic Medium" panose="020B0500000000000000" pitchFamily="34" charset="-128"/>
            </a:rPr>
            <a:t>答問題</a:t>
          </a:r>
          <a:endParaRPr lang="en-US" sz="3000" b="1" kern="1200" dirty="0">
            <a:latin typeface="Yu Gothic Medium" panose="020B0500000000000000" pitchFamily="34" charset="-128"/>
            <a:ea typeface="Yu Gothic Medium" panose="020B0500000000000000" pitchFamily="34" charset="-128"/>
          </a:endParaRPr>
        </a:p>
      </dsp:txBody>
      <dsp:txXfrm>
        <a:off x="8408692" y="1098621"/>
        <a:ext cx="2876068" cy="16837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347B9B-8F02-4A26-8B64-F8FB1557C2E9}">
      <dsp:nvSpPr>
        <dsp:cNvPr id="0" name=""/>
        <dsp:cNvSpPr/>
      </dsp:nvSpPr>
      <dsp:spPr>
        <a:xfrm>
          <a:off x="4169" y="371023"/>
          <a:ext cx="1822883" cy="10937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訂立目標</a:t>
          </a:r>
          <a:endParaRPr lang="en-US" sz="3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6203" y="403057"/>
        <a:ext cx="1758815" cy="1029662"/>
      </dsp:txXfrm>
    </dsp:sp>
    <dsp:sp modelId="{CDF5153F-2476-42A9-B96D-D70BE445D2AE}">
      <dsp:nvSpPr>
        <dsp:cNvPr id="0" name=""/>
        <dsp:cNvSpPr/>
      </dsp:nvSpPr>
      <dsp:spPr>
        <a:xfrm rot="1576">
          <a:off x="2009341" y="692441"/>
          <a:ext cx="386451" cy="4520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2009341" y="782829"/>
        <a:ext cx="270516" cy="271245"/>
      </dsp:txXfrm>
    </dsp:sp>
    <dsp:sp modelId="{29BBC538-034C-4E80-84E0-E62604E3C95A}">
      <dsp:nvSpPr>
        <dsp:cNvPr id="0" name=""/>
        <dsp:cNvSpPr/>
      </dsp:nvSpPr>
      <dsp:spPr>
        <a:xfrm>
          <a:off x="2556206" y="372193"/>
          <a:ext cx="1822883" cy="10937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設想結果</a:t>
          </a:r>
          <a:endParaRPr lang="zh-TW" sz="3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588240" y="404227"/>
        <a:ext cx="1758815" cy="1029662"/>
      </dsp:txXfrm>
    </dsp:sp>
    <dsp:sp modelId="{B6F4F01E-1799-4C1B-957C-39D78564ACA6}">
      <dsp:nvSpPr>
        <dsp:cNvPr id="0" name=""/>
        <dsp:cNvSpPr/>
      </dsp:nvSpPr>
      <dsp:spPr>
        <a:xfrm rot="21598424">
          <a:off x="4561379" y="692431"/>
          <a:ext cx="386451" cy="4520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HK" altLang="en-US" sz="1900" kern="1200"/>
        </a:p>
      </dsp:txBody>
      <dsp:txXfrm>
        <a:off x="4561379" y="782873"/>
        <a:ext cx="270516" cy="271245"/>
      </dsp:txXfrm>
    </dsp:sp>
    <dsp:sp modelId="{D1AFC466-7F0B-4769-8FBA-C1EAA2B49431}">
      <dsp:nvSpPr>
        <dsp:cNvPr id="0" name=""/>
        <dsp:cNvSpPr/>
      </dsp:nvSpPr>
      <dsp:spPr>
        <a:xfrm>
          <a:off x="5108244" y="371023"/>
          <a:ext cx="1822883" cy="10937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設想阻礙</a:t>
          </a:r>
          <a:endParaRPr lang="zh-TW" sz="3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140278" y="403057"/>
        <a:ext cx="1758815" cy="1029662"/>
      </dsp:txXfrm>
    </dsp:sp>
    <dsp:sp modelId="{3776BE5E-907B-47AF-B07F-845E38B5818B}">
      <dsp:nvSpPr>
        <dsp:cNvPr id="0" name=""/>
        <dsp:cNvSpPr/>
      </dsp:nvSpPr>
      <dsp:spPr>
        <a:xfrm>
          <a:off x="7113416" y="691850"/>
          <a:ext cx="386451" cy="4520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HK" altLang="en-US" sz="1900" kern="1200"/>
        </a:p>
      </dsp:txBody>
      <dsp:txXfrm>
        <a:off x="7113416" y="782265"/>
        <a:ext cx="270516" cy="271245"/>
      </dsp:txXfrm>
    </dsp:sp>
    <dsp:sp modelId="{D623601F-B014-486F-A9E8-E8163D8BD5EF}">
      <dsp:nvSpPr>
        <dsp:cNvPr id="0" name=""/>
        <dsp:cNvSpPr/>
      </dsp:nvSpPr>
      <dsp:spPr>
        <a:xfrm>
          <a:off x="7660281" y="371023"/>
          <a:ext cx="1822883" cy="10937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訂立計劃</a:t>
          </a:r>
          <a:endParaRPr lang="zh-TW" sz="3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692315" y="403057"/>
        <a:ext cx="1758815" cy="1029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A2C8D-D587-4CCA-9448-EF3DDF239104}" type="datetimeFigureOut">
              <a:rPr lang="zh-HK" altLang="en-US" smtClean="0"/>
              <a:t>29/10/2024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F90FD-7B15-40B1-98B6-4ED31C1CF6E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13838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B4D1B-24DA-4AEF-896C-7CAE41437B0B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80091-9836-4B5F-90EF-56467358A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946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80091-9836-4B5F-90EF-56467358AB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39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80091-9836-4B5F-90EF-56467358AB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071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80091-9836-4B5F-90EF-56467358AB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20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u="sng" dirty="0">
                <a:solidFill>
                  <a:srgbClr val="0070C0"/>
                </a:solidFill>
              </a:rPr>
              <a:t>圖片來源：</a:t>
            </a:r>
            <a:endParaRPr lang="en-US" altLang="zh-TW" u="sng" dirty="0">
              <a:solidFill>
                <a:srgbClr val="0070C0"/>
              </a:solidFill>
            </a:endParaRPr>
          </a:p>
          <a:p>
            <a:r>
              <a:rPr lang="en-US" altLang="zh-HK" u="sng" dirty="0">
                <a:solidFill>
                  <a:srgbClr val="0070C0"/>
                </a:solidFill>
              </a:rPr>
              <a:t>https://www.freepik.com/premium-ai-image/girl-studying-librarygirl-studying-libraryyoung-girl-studying-home-with-book-sketc_90230947.htm</a:t>
            </a: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80091-9836-4B5F-90EF-56467358AB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794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80091-9836-4B5F-90EF-56467358AB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4766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80091-9836-4B5F-90EF-56467358AB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691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80091-9836-4B5F-90EF-56467358ABE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565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80091-9836-4B5F-90EF-56467358ABE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920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80091-9836-4B5F-90EF-56467358ABE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565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u="sng" dirty="0">
                <a:solidFill>
                  <a:srgbClr val="0070C0"/>
                </a:solidFill>
              </a:rPr>
              <a:t>圖片來源：</a:t>
            </a:r>
            <a:endParaRPr lang="en-US" altLang="zh-TW" u="sng" dirty="0">
              <a:solidFill>
                <a:srgbClr val="0070C0"/>
              </a:solidFill>
            </a:endParaRPr>
          </a:p>
          <a:p>
            <a:r>
              <a:rPr lang="en-US" altLang="zh-HK" u="sng" dirty="0"/>
              <a:t>https://www.freepik.com/free-ai-image/delicious-candy-arrangement_60219409.htm</a:t>
            </a:r>
          </a:p>
          <a:p>
            <a:endParaRPr lang="zh-HK" altLang="en-US" u="sng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80091-9836-4B5F-90EF-56467358ABE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90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80091-9836-4B5F-90EF-56467358ABE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3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80091-9836-4B5F-90EF-56467358AB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421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80091-9836-4B5F-90EF-56467358ABE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186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圖片來源：</a:t>
            </a:r>
            <a:endParaRPr lang="en-US" altLang="zh-TW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zh-TW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https://www.freepik.com/premium-ai-image/butterfly_83470048.htm</a:t>
            </a:r>
          </a:p>
          <a:p>
            <a:endParaRPr lang="en-US" altLang="zh-TW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altLang="zh-TW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HK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B86D7-4AA9-4442-AD43-57C83BE16FA8}" type="slidenum">
              <a:rPr lang="en-HK" smtClean="0"/>
              <a:t>21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881845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HK" altLang="en-US" u="sng" dirty="0"/>
              <a:t>圖片來源：</a:t>
            </a:r>
            <a:endParaRPr lang="en-US" altLang="zh-HK" u="sng" dirty="0"/>
          </a:p>
          <a:p>
            <a:r>
              <a:rPr lang="en-HK" u="sng" dirty="0"/>
              <a:t>https://www.freepik.com/free-ai-image/whale-ai-image_58529919.htm</a:t>
            </a:r>
          </a:p>
          <a:p>
            <a:endParaRPr lang="en-HK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B86D7-4AA9-4442-AD43-57C83BE16FA8}" type="slidenum">
              <a:rPr lang="en-HK" smtClean="0"/>
              <a:t>22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8905539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B86D7-4AA9-4442-AD43-57C83BE16FA8}" type="slidenum">
              <a:rPr lang="en-HK" smtClean="0"/>
              <a:t>23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0190949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80091-9836-4B5F-90EF-56467358ABE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805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80091-9836-4B5F-90EF-56467358ABE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434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u="sng" dirty="0"/>
              <a:t>圖片來源：</a:t>
            </a:r>
            <a:endParaRPr lang="en-US" altLang="zh-TW" u="sng" dirty="0"/>
          </a:p>
          <a:p>
            <a:r>
              <a:rPr lang="en-US" altLang="zh-TW" u="sng" dirty="0"/>
              <a:t>https://www.freepik.com/premium-ai-image/purely-vector-illustration-white-background_57387677.htm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80091-9836-4B5F-90EF-56467358ABE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496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80091-9836-4B5F-90EF-56467358ABE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4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AA4CB-04FB-4AA3-AB45-9AF5BC15C34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16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80091-9836-4B5F-90EF-56467358ABE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46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u="sng" dirty="0"/>
              <a:t>圖片來源：</a:t>
            </a:r>
            <a:endParaRPr lang="en-US" altLang="zh-TW" u="sng" dirty="0"/>
          </a:p>
          <a:p>
            <a:r>
              <a:rPr lang="en-US" altLang="zh-TW" u="sng" dirty="0"/>
              <a:t>https://www.freepik.com/free-photo/young-asian-family-daughter-happy-using-tablet-home-japanese-mother-relax-with-little-girl-watching-movie-lying-sofa-living-room-house-funny-mom-lovely-child-are-having-fun_6142516.htm</a:t>
            </a:r>
          </a:p>
          <a:p>
            <a:endParaRPr lang="en-US" altLang="zh-TW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9860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80091-9836-4B5F-90EF-56467358ABE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523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80091-9836-4B5F-90EF-56467358ABE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490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80091-9836-4B5F-90EF-56467358ABE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457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u="sng" dirty="0"/>
              <a:t>圖片來源：</a:t>
            </a:r>
            <a:endParaRPr lang="en-US" altLang="zh-TW" u="sng" dirty="0"/>
          </a:p>
          <a:p>
            <a:r>
              <a:rPr lang="en-US" altLang="zh-HK" u="sng" dirty="0"/>
              <a:t>https://www.freepik.com/premium-ai-image/happy-asian-mother-helping-her-son-doing-homework-home-education-concept_59664200.htm</a:t>
            </a: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80091-9836-4B5F-90EF-56467358ABE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32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80091-9836-4B5F-90EF-56467358AB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94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80091-9836-4B5F-90EF-56467358AB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9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80091-9836-4B5F-90EF-56467358AB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44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u="sng" dirty="0"/>
              <a:t>圖片來源：</a:t>
            </a:r>
            <a:endParaRPr lang="en-US" altLang="zh-TW" u="sng" dirty="0"/>
          </a:p>
          <a:p>
            <a:r>
              <a:rPr lang="en-US" altLang="zh-HK" u="sng" dirty="0"/>
              <a:t>https://www.freepik.com/free-vector/physical-education-concept-illustration_15590547.htm</a:t>
            </a:r>
          </a:p>
          <a:p>
            <a:endParaRPr lang="en-US" altLang="zh-HK" u="sng" dirty="0"/>
          </a:p>
          <a:p>
            <a:r>
              <a:rPr lang="en-US" altLang="zh-HK" u="sng" dirty="0"/>
              <a:t>https://www.freepik.com/free-vector/pack-people-enjoying-their-hobbies_4998779.htm</a:t>
            </a: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80091-9836-4B5F-90EF-56467358AB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94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播放短片：</a:t>
            </a:r>
            <a:r>
              <a:rPr lang="en-US" altLang="zh-TW" dirty="0"/>
              <a:t>http://tiny.cc/it7dvz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D8626-25A6-40F3-A4E5-338E9A36FD05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75850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D8626-25A6-40F3-A4E5-338E9A36FD05}" type="slidenum">
              <a:rPr lang="zh-HK" altLang="en-US" smtClean="0"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24269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73D6-7EB9-4C0C-B65F-3F186D02C4A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B209-EF81-418F-9B81-A3D804B9942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539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73D6-7EB9-4C0C-B65F-3F186D02C4A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B209-EF81-418F-9B81-A3D804B99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84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73D6-7EB9-4C0C-B65F-3F186D02C4A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B209-EF81-418F-9B81-A3D804B99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268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73D6-7EB9-4C0C-B65F-3F186D02C4A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B209-EF81-418F-9B81-A3D804B99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654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73D6-7EB9-4C0C-B65F-3F186D02C4A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B209-EF81-418F-9B81-A3D804B9942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61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73D6-7EB9-4C0C-B65F-3F186D02C4A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B209-EF81-418F-9B81-A3D804B99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4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73D6-7EB9-4C0C-B65F-3F186D02C4A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B209-EF81-418F-9B81-A3D804B99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19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73D6-7EB9-4C0C-B65F-3F186D02C4A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B209-EF81-418F-9B81-A3D804B99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33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73D6-7EB9-4C0C-B65F-3F186D02C4A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B209-EF81-418F-9B81-A3D804B99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93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C1273D6-7EB9-4C0C-B65F-3F186D02C4A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BAB209-EF81-418F-9B81-A3D804B99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78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73D6-7EB9-4C0C-B65F-3F186D02C4A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B209-EF81-418F-9B81-A3D804B99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26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C1273D6-7EB9-4C0C-B65F-3F186D02C4A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8BAB209-EF81-418F-9B81-A3D804B9942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358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ense.edb.gov.hk/uploads/tc/content/Fun_with_reading_and_writing_s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ense.edb.gov.hk/uploads/tc/content/Fun_with_reading_and_writing_s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ense.edb.gov.hk/uploads/content/spld/spld_parent_tips_2a.pdf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ense.edb.gov.hk/uploads/content/adhd/3.2023/Chinese_No.%2019-24_Checked%20%20by%20the%20Proofread%20Contractor/24_ADHDP3_Chinese_Typeset_v3.pd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ense.edb.gov.hk/uploads/content/adhd/3.2023/Chinese_No.%2019-24_Checked%20%20by%20the%20Proofread%20Contractor/24_ADHDP3_Chinese_Typeset_v3.pdf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sense.edb.gov.hk/tc/types-of-special-educational-needs/attention-deficit-hyperactivity-disorder/resources/teaching-resources/62.html" TargetMode="Externa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ense.edb.gov.hk/tc/types-of-special-educational-needs/attention-deficit-hyperactivity-disorder/resources/teaching-resources/62.html" TargetMode="Externa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ense.edb.gov.hk/tc/types-of-special-educational-needs/attention-deficit-hyperactivity-disorder/resources/teaching-resources/62.html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s://sense.edb.gov.hk/tc/types-of-special-educational-needs/attention-deficit-hyperactivity-disorder/resources/teaching-resources/61.html" TargetMode="External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ense.edb.gov.hk/tc/types-of-special-educational-needs/specific-learning-difficulties/resources/teaching-resources/for-primary-schools/45.html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4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3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ense.edb.gov.hk/uploads/content/adhd/8.2022/%E5%AD%B8%E7%BF%92%E8%87%B3%E5%8F%BB%E7%AF%87%20-%20%E5%81%9A%E5%80%8BTOP%E5%AD%B8%E7%94%9F%20%20(%E5%B0%8F%E5%AD%B8%E7%94%9F)_Aug%2022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ense.edb.gov.hk/uploads/content/adhd/8.2022/%E5%AD%B8%E7%BF%92%E8%87%B3%E5%8F%BB%E7%AF%87%20-%20%E5%81%9A%E5%80%8BTOP%E5%AD%B8%E7%94%9F%20%20(%E5%B0%8F%E5%AD%B8%E7%94%9F)_Aug%2022.pdf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ense.edb.gov.hk/uploads/content/adhd/8.2022/%E5%AD%B8%E7%BF%92%E8%87%B3%E5%8F%BB%E7%AF%87%20-%20%E5%81%9A%E5%80%8BTOP%E5%AD%B8%E7%94%9F%20%20(%E5%B0%8F%E5%AD%B8%E7%94%9F)_Aug%2022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KPHBZUTpB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62A60FE3-B189-3AE5-2896-FC2EB060D397}"/>
              </a:ext>
            </a:extLst>
          </p:cNvPr>
          <p:cNvSpPr txBox="1">
            <a:spLocks/>
          </p:cNvSpPr>
          <p:nvPr/>
        </p:nvSpPr>
        <p:spPr>
          <a:xfrm>
            <a:off x="1460625" y="1340668"/>
            <a:ext cx="9144000" cy="21335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功課考試我有計</a:t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如何支援子女在家學習？</a:t>
            </a:r>
            <a:endParaRPr lang="zh-HK" altLang="en-US" sz="4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59DAB0-68A1-480B-A4F3-82747E6DA227}"/>
              </a:ext>
            </a:extLst>
          </p:cNvPr>
          <p:cNvSpPr/>
          <p:nvPr/>
        </p:nvSpPr>
        <p:spPr>
          <a:xfrm>
            <a:off x="3396326" y="3474267"/>
            <a:ext cx="527259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範疇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TW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促進家校合作與溝通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1D3810-F900-438D-881B-437FA2D80AA9}"/>
              </a:ext>
            </a:extLst>
          </p:cNvPr>
          <p:cNvSpPr/>
          <p:nvPr/>
        </p:nvSpPr>
        <p:spPr>
          <a:xfrm>
            <a:off x="8875800" y="5552346"/>
            <a:ext cx="2814320" cy="935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小學家長教育資源套 </a:t>
            </a:r>
          </a:p>
        </p:txBody>
      </p:sp>
    </p:spTree>
    <p:extLst>
      <p:ext uri="{BB962C8B-B14F-4D97-AF65-F5344CB8AC3E}">
        <p14:creationId xmlns:p14="http://schemas.microsoft.com/office/powerpoint/2010/main" val="1288679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23" y="307050"/>
            <a:ext cx="10593977" cy="1364915"/>
          </a:xfrm>
        </p:spPr>
        <p:txBody>
          <a:bodyPr>
            <a:normAutofit/>
          </a:bodyPr>
          <a:lstStyle/>
          <a:p>
            <a:r>
              <a:rPr lang="zh-TW" altLang="en-US" sz="4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如何通過「自我調控學習」支持子女學習？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40304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按子女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現時的能力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去調節給予多少提示。目標是運用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適量的提示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去幫助子女：</a:t>
            </a:r>
            <a:endParaRPr lang="zh-HK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128472E5-243C-1CA1-83DC-EFB547A0B895}"/>
              </a:ext>
            </a:extLst>
          </p:cNvPr>
          <p:cNvSpPr txBox="1">
            <a:spLocks/>
          </p:cNvSpPr>
          <p:nvPr/>
        </p:nvSpPr>
        <p:spPr>
          <a:xfrm>
            <a:off x="1097279" y="2319589"/>
            <a:ext cx="9800706" cy="3250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子女：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媽媽，請你替我看看這個英文時態練習做得對嗎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媽媽：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你看看這句句子。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子女：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怎麼了？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媽媽：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你試試朗讀一次這句句子。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子女：</a:t>
            </a:r>
            <a:r>
              <a:rPr lang="en-US" altLang="zh-TW" sz="24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Mary and Susan play chess yesterday. </a:t>
            </a: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媽媽：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你看看，這裡有</a:t>
            </a:r>
            <a:r>
              <a:rPr lang="en-US" altLang="zh-TW" sz="24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yesterday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，即是什麼意思？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子女：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噢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即是要用過去式？</a:t>
            </a:r>
            <a:endParaRPr lang="zh-HK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AA66353-E510-D630-E073-0F23427EF5BD}"/>
              </a:ext>
            </a:extLst>
          </p:cNvPr>
          <p:cNvSpPr/>
          <p:nvPr/>
        </p:nvSpPr>
        <p:spPr>
          <a:xfrm>
            <a:off x="766538" y="5724036"/>
            <a:ext cx="10714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latin typeface="Century Gothic" panose="020B0502020202020204" pitchFamily="34" charset="0"/>
              </a:rPr>
              <a:t>Sanders, M., </a:t>
            </a:r>
            <a:r>
              <a:rPr lang="zh-TW" altLang="en-US" sz="1400" dirty="0">
                <a:latin typeface="Century Gothic" panose="020B0502020202020204" pitchFamily="34" charset="0"/>
              </a:rPr>
              <a:t>＆ </a:t>
            </a:r>
            <a:r>
              <a:rPr lang="en-US" altLang="zh-TW" sz="1400" dirty="0" err="1">
                <a:latin typeface="Century Gothic" panose="020B0502020202020204" pitchFamily="34" charset="0"/>
              </a:rPr>
              <a:t>Mazzucchelli</a:t>
            </a:r>
            <a:r>
              <a:rPr lang="en-US" altLang="zh-TW" sz="1400" dirty="0">
                <a:latin typeface="Century Gothic" panose="020B0502020202020204" pitchFamily="34" charset="0"/>
              </a:rPr>
              <a:t>, T. (2013). The promotion of self-regulation through parenting interventions. </a:t>
            </a:r>
            <a:r>
              <a:rPr lang="en-US" altLang="zh-TW" sz="1400" i="1" dirty="0">
                <a:latin typeface="Century Gothic" panose="020B0502020202020204" pitchFamily="34" charset="0"/>
              </a:rPr>
              <a:t>Clinical Child and Family Psychology Review, 16</a:t>
            </a:r>
            <a:r>
              <a:rPr lang="en-US" altLang="zh-TW" sz="1400" dirty="0">
                <a:latin typeface="Century Gothic" panose="020B0502020202020204" pitchFamily="34" charset="0"/>
              </a:rPr>
              <a:t>, 1-17.</a:t>
            </a:r>
          </a:p>
        </p:txBody>
      </p:sp>
    </p:spTree>
    <p:extLst>
      <p:ext uri="{BB962C8B-B14F-4D97-AF65-F5344CB8AC3E}">
        <p14:creationId xmlns:p14="http://schemas.microsoft.com/office/powerpoint/2010/main" val="2197062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23" y="307050"/>
            <a:ext cx="10593977" cy="1364915"/>
          </a:xfrm>
        </p:spPr>
        <p:txBody>
          <a:bodyPr>
            <a:normAutofit/>
          </a:bodyPr>
          <a:lstStyle/>
          <a:p>
            <a:r>
              <a:rPr lang="zh-TW" altLang="en-US" sz="4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如何通過「自我調控學習」支持子女學習？</a:t>
            </a: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128472E5-243C-1CA1-83DC-EFB547A0B895}"/>
              </a:ext>
            </a:extLst>
          </p:cNvPr>
          <p:cNvSpPr txBox="1">
            <a:spLocks/>
          </p:cNvSpPr>
          <p:nvPr/>
        </p:nvSpPr>
        <p:spPr>
          <a:xfrm>
            <a:off x="864727" y="2012018"/>
            <a:ext cx="10384167" cy="3250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媽媽：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是的，怎樣才可以表達這件事已經過去了？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子女：</a:t>
            </a:r>
            <a:r>
              <a:rPr lang="en-US" altLang="zh-TW" sz="24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Mary and Susan played chess yesterday. </a:t>
            </a: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媽媽：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你又看看這句句子。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子女：</a:t>
            </a:r>
            <a:r>
              <a:rPr lang="en-US" altLang="zh-TW" sz="24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Mary and Susan play chess now. </a:t>
            </a: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媽媽：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你看看，這裡有</a:t>
            </a:r>
            <a:r>
              <a:rPr lang="en-US" altLang="zh-TW" sz="24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now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，即是什麼意思？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子女：</a:t>
            </a:r>
            <a:r>
              <a:rPr lang="zh-TW" altLang="en-US" sz="24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噢</a:t>
            </a:r>
            <a:r>
              <a:rPr lang="en-US" altLang="zh-TW" sz="24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! </a:t>
            </a:r>
            <a:r>
              <a:rPr lang="zh-TW" altLang="en-US" sz="24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即是要現在進行式</a:t>
            </a:r>
            <a:r>
              <a:rPr lang="en-US" altLang="zh-TW" sz="24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﹗Mary and Susan are playing chess now.</a:t>
            </a:r>
          </a:p>
          <a:p>
            <a:pPr marL="0" indent="0">
              <a:buNone/>
            </a:pPr>
            <a:r>
              <a:rPr lang="zh-TW" altLang="en-US" sz="2400" b="1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媽媽：</a:t>
            </a:r>
            <a:r>
              <a:rPr lang="zh-TW" altLang="en-US" sz="24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很好，下次做功課時要多留意句子中時態助詞</a:t>
            </a:r>
            <a:r>
              <a:rPr lang="en-US" altLang="zh-TW" sz="24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…</a:t>
            </a:r>
          </a:p>
          <a:p>
            <a:pPr marL="0" indent="0">
              <a:buNone/>
            </a:pPr>
            <a:endParaRPr lang="zh-HK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AA66353-E510-D630-E073-0F23427EF5BD}"/>
              </a:ext>
            </a:extLst>
          </p:cNvPr>
          <p:cNvSpPr/>
          <p:nvPr/>
        </p:nvSpPr>
        <p:spPr>
          <a:xfrm>
            <a:off x="766538" y="5724036"/>
            <a:ext cx="10714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latin typeface="Century Gothic" panose="020B0502020202020204" pitchFamily="34" charset="0"/>
              </a:rPr>
              <a:t>Sanders, M., </a:t>
            </a:r>
            <a:r>
              <a:rPr lang="zh-TW" altLang="en-US" sz="1400" dirty="0">
                <a:latin typeface="Century Gothic" panose="020B0502020202020204" pitchFamily="34" charset="0"/>
              </a:rPr>
              <a:t>＆ </a:t>
            </a:r>
            <a:r>
              <a:rPr lang="en-US" altLang="zh-TW" sz="1400" dirty="0" err="1">
                <a:latin typeface="Century Gothic" panose="020B0502020202020204" pitchFamily="34" charset="0"/>
              </a:rPr>
              <a:t>Mazzucchelli</a:t>
            </a:r>
            <a:r>
              <a:rPr lang="en-US" altLang="zh-TW" sz="1400" dirty="0">
                <a:latin typeface="Century Gothic" panose="020B0502020202020204" pitchFamily="34" charset="0"/>
              </a:rPr>
              <a:t>, T. (2013). The promotion of self-regulation through parenting interventions. </a:t>
            </a:r>
            <a:r>
              <a:rPr lang="en-US" altLang="zh-TW" sz="1400" i="1" dirty="0">
                <a:latin typeface="Century Gothic" panose="020B0502020202020204" pitchFamily="34" charset="0"/>
              </a:rPr>
              <a:t>Clinical Child and Family Psychology Review, 16</a:t>
            </a:r>
            <a:r>
              <a:rPr lang="en-US" altLang="zh-TW" sz="1400" dirty="0">
                <a:latin typeface="Century Gothic" panose="020B0502020202020204" pitchFamily="34" charset="0"/>
              </a:rPr>
              <a:t>, 1-17.</a:t>
            </a:r>
          </a:p>
        </p:txBody>
      </p:sp>
    </p:spTree>
    <p:extLst>
      <p:ext uri="{BB962C8B-B14F-4D97-AF65-F5344CB8AC3E}">
        <p14:creationId xmlns:p14="http://schemas.microsoft.com/office/powerpoint/2010/main" val="1872243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5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如何協助子女有效地做功課和溫習？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7406" y="1950509"/>
            <a:ext cx="4408055" cy="58847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zh-TW" altLang="en-US" sz="30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運用視覺和動作提示</a:t>
            </a:r>
            <a:endParaRPr lang="zh-HK" altLang="en-US" sz="30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 txBox="1">
            <a:spLocks/>
          </p:cNvSpPr>
          <p:nvPr/>
        </p:nvSpPr>
        <p:spPr>
          <a:xfrm>
            <a:off x="1267405" y="2496580"/>
            <a:ext cx="4408055" cy="54224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arenR" startAt="2"/>
            </a:pPr>
            <a:r>
              <a:rPr lang="zh-TW" altLang="en-US" sz="30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提供結構、幫助分類</a:t>
            </a:r>
            <a:endParaRPr lang="zh-HK" altLang="en-US" sz="30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 txBox="1">
            <a:spLocks/>
          </p:cNvSpPr>
          <p:nvPr/>
        </p:nvSpPr>
        <p:spPr>
          <a:xfrm>
            <a:off x="1267405" y="3014265"/>
            <a:ext cx="4408055" cy="56787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arenR" startAt="3"/>
            </a:pPr>
            <a:r>
              <a:rPr lang="zh-TW" altLang="en-US" sz="30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先看題目後答題</a:t>
            </a:r>
            <a:endParaRPr lang="zh-HK" altLang="en-US" sz="30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 txBox="1">
            <a:spLocks/>
          </p:cNvSpPr>
          <p:nvPr/>
        </p:nvSpPr>
        <p:spPr>
          <a:xfrm>
            <a:off x="1267405" y="3582141"/>
            <a:ext cx="4408055" cy="127226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arenR" startAt="4"/>
            </a:pPr>
            <a:r>
              <a:rPr lang="zh-TW" altLang="en-US" sz="30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計劃和實踐目標</a:t>
            </a:r>
            <a:endParaRPr lang="zh-HK" altLang="en-US" sz="30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9830342" y="6096244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Aft>
                <a:spcPts val="600"/>
              </a:spcAft>
            </a:pPr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clrChange>
              <a:clrFrom>
                <a:srgbClr val="DFD7CA"/>
              </a:clrFrom>
              <a:clrTo>
                <a:srgbClr val="DFD7C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1" y="1880479"/>
            <a:ext cx="479298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73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5FADFCD8-DC5D-63BC-2BFB-A9D38B532DF7}"/>
              </a:ext>
            </a:extLst>
          </p:cNvPr>
          <p:cNvSpPr txBox="1"/>
          <p:nvPr/>
        </p:nvSpPr>
        <p:spPr>
          <a:xfrm>
            <a:off x="2245682" y="1639140"/>
            <a:ext cx="7879080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0" dirty="0">
                <a:latin typeface="標楷體" panose="03000509000000000000" pitchFamily="65" charset="-120"/>
                <a:ea typeface="標楷體" panose="03000509000000000000" pitchFamily="65" charset="-120"/>
              </a:rPr>
              <a:t>鋭氣</a:t>
            </a:r>
            <a:endParaRPr lang="en-US" sz="30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875FE761-37E2-19E3-9ED3-C794F3B70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538" y="1838692"/>
            <a:ext cx="6061364" cy="71437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如何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幫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助子女書寫中文？</a:t>
            </a:r>
          </a:p>
          <a:p>
            <a:pPr>
              <a:buFont typeface="Wingdings" panose="05000000000000000000" pitchFamily="2" charset="2"/>
              <a:buChar char="J"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J"/>
            </a:pPr>
            <a:endParaRPr lang="zh-HK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 txBox="1">
            <a:spLocks/>
          </p:cNvSpPr>
          <p:nvPr/>
        </p:nvSpPr>
        <p:spPr>
          <a:xfrm>
            <a:off x="766538" y="230620"/>
            <a:ext cx="10593977" cy="1334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6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1a) </a:t>
            </a:r>
            <a:r>
              <a:rPr lang="zh-TW" altLang="en-US" sz="4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運用視覺提示：中文題</a:t>
            </a:r>
          </a:p>
        </p:txBody>
      </p:sp>
    </p:spTree>
    <p:extLst>
      <p:ext uri="{BB962C8B-B14F-4D97-AF65-F5344CB8AC3E}">
        <p14:creationId xmlns:p14="http://schemas.microsoft.com/office/powerpoint/2010/main" val="975762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90F82858-46E9-0E61-85B6-3AAB6F75BD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50"/>
          <a:stretch/>
        </p:blipFill>
        <p:spPr>
          <a:xfrm>
            <a:off x="2508984" y="1853563"/>
            <a:ext cx="7174032" cy="419671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58D98FF-D1EA-78A7-04C4-BE8C82DD8AC6}"/>
              </a:ext>
            </a:extLst>
          </p:cNvPr>
          <p:cNvSpPr/>
          <p:nvPr/>
        </p:nvSpPr>
        <p:spPr>
          <a:xfrm>
            <a:off x="848229" y="5815765"/>
            <a:ext cx="104305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Century Gothic" panose="020B0502020202020204" pitchFamily="34" charset="0"/>
              </a:rPr>
              <a:t>教育局</a:t>
            </a:r>
            <a:r>
              <a:rPr lang="en-US" altLang="zh-TW" sz="1400" dirty="0">
                <a:latin typeface="Century Gothic" panose="020B0502020202020204" pitchFamily="34" charset="0"/>
              </a:rPr>
              <a:t>﹙2002﹚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i="1" dirty="0">
                <a:latin typeface="Century Gothic" panose="020B0502020202020204" pitchFamily="34" charset="0"/>
              </a:rPr>
              <a:t>《</a:t>
            </a:r>
            <a:r>
              <a:rPr lang="zh-TW" altLang="en-US" sz="1400" i="1" dirty="0">
                <a:latin typeface="Century Gothic" panose="020B0502020202020204" pitchFamily="34" charset="0"/>
              </a:rPr>
              <a:t>讀寫樂：小學生讀寫輔助教材</a:t>
            </a:r>
            <a:r>
              <a:rPr lang="en-US" altLang="zh-TW" sz="1400" i="1" dirty="0">
                <a:latin typeface="Century Gothic" panose="020B0502020202020204" pitchFamily="34" charset="0"/>
              </a:rPr>
              <a:t>》</a:t>
            </a:r>
            <a:r>
              <a:rPr lang="zh-TW" altLang="en-US" sz="1400" dirty="0">
                <a:latin typeface="Century Gothic" panose="020B0502020202020204" pitchFamily="34" charset="0"/>
              </a:rPr>
              <a:t>。摘自：</a:t>
            </a:r>
            <a:r>
              <a:rPr lang="en-GB" altLang="zh-TW" sz="1400" dirty="0">
                <a:latin typeface="Century Gothic" panose="020B0502020202020204" pitchFamily="34" charset="0"/>
              </a:rPr>
              <a:t> </a:t>
            </a:r>
            <a:r>
              <a:rPr lang="en-GB" altLang="zh-TW" sz="1400" dirty="0"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https://sense.edb.gov.hk/uploads/tc/content/Fun_with_reading_and_writing_s.pdf 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 txBox="1">
            <a:spLocks/>
          </p:cNvSpPr>
          <p:nvPr/>
        </p:nvSpPr>
        <p:spPr>
          <a:xfrm>
            <a:off x="766538" y="230620"/>
            <a:ext cx="10593977" cy="1334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字型結構表</a:t>
            </a:r>
          </a:p>
        </p:txBody>
      </p:sp>
    </p:spTree>
    <p:extLst>
      <p:ext uri="{BB962C8B-B14F-4D97-AF65-F5344CB8AC3E}">
        <p14:creationId xmlns:p14="http://schemas.microsoft.com/office/powerpoint/2010/main" val="4193578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 txBox="1">
            <a:spLocks/>
          </p:cNvSpPr>
          <p:nvPr/>
        </p:nvSpPr>
        <p:spPr>
          <a:xfrm>
            <a:off x="766538" y="230620"/>
            <a:ext cx="10593977" cy="1334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字型結構表</a:t>
            </a:r>
            <a:r>
              <a:rPr lang="en-US" altLang="zh-TW" sz="4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﹙</a:t>
            </a:r>
            <a:r>
              <a:rPr lang="zh-TW" altLang="en-US" sz="4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例子</a:t>
            </a:r>
            <a:r>
              <a:rPr lang="en-US" altLang="zh-TW" sz="4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﹚</a:t>
            </a:r>
            <a:endParaRPr lang="zh-TW" altLang="en-US" sz="4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688" y="1904513"/>
            <a:ext cx="6916672" cy="4050458"/>
          </a:xfrm>
          <a:prstGeom prst="rect">
            <a:avLst/>
          </a:prstGeom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2B962E78-916F-4527-88D8-C7CDDCEBF439}"/>
              </a:ext>
            </a:extLst>
          </p:cNvPr>
          <p:cNvSpPr/>
          <p:nvPr/>
        </p:nvSpPr>
        <p:spPr>
          <a:xfrm>
            <a:off x="848229" y="5815765"/>
            <a:ext cx="104305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Century Gothic" panose="020B0502020202020204" pitchFamily="34" charset="0"/>
              </a:rPr>
              <a:t>教育局</a:t>
            </a:r>
            <a:r>
              <a:rPr lang="en-US" altLang="zh-TW" sz="1400" dirty="0">
                <a:latin typeface="Century Gothic" panose="020B0502020202020204" pitchFamily="34" charset="0"/>
              </a:rPr>
              <a:t>﹙2002﹚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i="1" dirty="0">
                <a:latin typeface="Century Gothic" panose="020B0502020202020204" pitchFamily="34" charset="0"/>
              </a:rPr>
              <a:t>《</a:t>
            </a:r>
            <a:r>
              <a:rPr lang="zh-TW" altLang="en-US" sz="1400" i="1" dirty="0">
                <a:latin typeface="Century Gothic" panose="020B0502020202020204" pitchFamily="34" charset="0"/>
              </a:rPr>
              <a:t>讀寫樂：小學生讀寫輔助教材</a:t>
            </a:r>
            <a:r>
              <a:rPr lang="en-US" altLang="zh-TW" sz="1400" i="1" dirty="0">
                <a:latin typeface="Century Gothic" panose="020B0502020202020204" pitchFamily="34" charset="0"/>
              </a:rPr>
              <a:t>》</a:t>
            </a:r>
            <a:r>
              <a:rPr lang="zh-TW" altLang="en-US" sz="1400" dirty="0">
                <a:latin typeface="Century Gothic" panose="020B0502020202020204" pitchFamily="34" charset="0"/>
              </a:rPr>
              <a:t>。摘自：</a:t>
            </a:r>
            <a:r>
              <a:rPr lang="en-GB" altLang="zh-TW" sz="1400" dirty="0">
                <a:latin typeface="Century Gothic" panose="020B0502020202020204" pitchFamily="34" charset="0"/>
              </a:rPr>
              <a:t> </a:t>
            </a:r>
            <a:r>
              <a:rPr lang="en-GB" altLang="zh-TW" sz="1400" dirty="0"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https://sense.edb.gov.hk/uploads/tc/content/Fun_with_reading_and_writing_s.pdf 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endParaRPr lang="en-US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25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Windows 7\Desktop\氣-01.png">
            <a:extLst>
              <a:ext uri="{FF2B5EF4-FFF2-40B4-BE49-F238E27FC236}">
                <a16:creationId xmlns:a16="http://schemas.microsoft.com/office/drawing/2014/main" id="{06A64E71-941B-D2D2-8064-70B821786F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3" b="12619"/>
          <a:stretch/>
        </p:blipFill>
        <p:spPr bwMode="auto">
          <a:xfrm>
            <a:off x="6460848" y="1668662"/>
            <a:ext cx="3543415" cy="376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3">
            <a:extLst>
              <a:ext uri="{FF2B5EF4-FFF2-40B4-BE49-F238E27FC236}">
                <a16:creationId xmlns:a16="http://schemas.microsoft.com/office/drawing/2014/main" id="{C5C847B7-F7BB-B5A6-589F-64315B07FF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7" b="12849"/>
          <a:stretch/>
        </p:blipFill>
        <p:spPr>
          <a:xfrm>
            <a:off x="2658934" y="1801110"/>
            <a:ext cx="3465643" cy="3560982"/>
          </a:xfrm>
          <a:prstGeom prst="rect">
            <a:avLst/>
          </a:prstGeom>
        </p:spPr>
      </p:pic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E19DF571-25C4-F835-BF9E-CB6F2F7FDC30}"/>
              </a:ext>
            </a:extLst>
          </p:cNvPr>
          <p:cNvSpPr txBox="1">
            <a:spLocks/>
          </p:cNvSpPr>
          <p:nvPr/>
        </p:nvSpPr>
        <p:spPr>
          <a:xfrm>
            <a:off x="2807087" y="5362092"/>
            <a:ext cx="3169336" cy="1055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左右結構字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部首：金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80390D58-25C2-B6F1-A585-F3FBEA0287BD}"/>
              </a:ext>
            </a:extLst>
          </p:cNvPr>
          <p:cNvSpPr txBox="1">
            <a:spLocks/>
          </p:cNvSpPr>
          <p:nvPr/>
        </p:nvSpPr>
        <p:spPr>
          <a:xfrm>
            <a:off x="6573570" y="5377284"/>
            <a:ext cx="3169336" cy="9071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半包圍結構字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部首：气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 txBox="1">
            <a:spLocks/>
          </p:cNvSpPr>
          <p:nvPr/>
        </p:nvSpPr>
        <p:spPr>
          <a:xfrm>
            <a:off x="766538" y="230620"/>
            <a:ext cx="10593977" cy="1334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“銳”和 “氣”的字型結構是</a:t>
            </a:r>
            <a:r>
              <a:rPr lang="en-US" altLang="zh-TW" sz="4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4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2516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A730844C-ECAE-1084-726A-15F3B2113D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29" b="4166"/>
          <a:stretch/>
        </p:blipFill>
        <p:spPr>
          <a:xfrm>
            <a:off x="766538" y="1825305"/>
            <a:ext cx="7114453" cy="4427956"/>
          </a:xfrm>
          <a:prstGeom prst="rect">
            <a:avLst/>
          </a:prstGeom>
        </p:spPr>
      </p:pic>
      <p:sp>
        <p:nvSpPr>
          <p:cNvPr id="10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 txBox="1">
            <a:spLocks/>
          </p:cNvSpPr>
          <p:nvPr/>
        </p:nvSpPr>
        <p:spPr>
          <a:xfrm>
            <a:off x="766538" y="230620"/>
            <a:ext cx="10593977" cy="1334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6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1b)</a:t>
            </a:r>
            <a:r>
              <a:rPr lang="en-US" altLang="zh-TW" sz="4600" b="1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 </a:t>
            </a:r>
            <a:r>
              <a:rPr lang="zh-TW" altLang="en-US" sz="4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運用動作提示：字型結構操</a:t>
            </a:r>
          </a:p>
        </p:txBody>
      </p:sp>
      <p:sp>
        <p:nvSpPr>
          <p:cNvPr id="7" name="Rectangle 6"/>
          <p:cNvSpPr/>
          <p:nvPr/>
        </p:nvSpPr>
        <p:spPr>
          <a:xfrm>
            <a:off x="7064341" y="5514597"/>
            <a:ext cx="50153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Century Gothic" panose="020B0502020202020204" pitchFamily="34" charset="0"/>
              </a:rPr>
              <a:t>教育局</a:t>
            </a:r>
            <a:r>
              <a:rPr lang="en-US" altLang="zh-TW" sz="1400" dirty="0">
                <a:latin typeface="Century Gothic" panose="020B0502020202020204" pitchFamily="34" charset="0"/>
              </a:rPr>
              <a:t>﹙2020﹚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i="1" dirty="0">
                <a:latin typeface="Century Gothic" panose="020B0502020202020204" pitchFamily="34" charset="0"/>
              </a:rPr>
              <a:t>《</a:t>
            </a:r>
            <a:r>
              <a:rPr lang="zh-TW" altLang="en-US" sz="1400" i="1" dirty="0">
                <a:latin typeface="Century Gothic" panose="020B0502020202020204" pitchFamily="34" charset="0"/>
              </a:rPr>
              <a:t>家長錦囊 </a:t>
            </a:r>
            <a:r>
              <a:rPr lang="en-US" altLang="zh-TW" sz="1400" i="1" dirty="0">
                <a:latin typeface="Century Gothic" panose="020B0502020202020204" pitchFamily="34" charset="0"/>
              </a:rPr>
              <a:t>— </a:t>
            </a:r>
            <a:r>
              <a:rPr lang="zh-TW" altLang="en-US" sz="1400" i="1" dirty="0">
                <a:latin typeface="Century Gothic" panose="020B0502020202020204" pitchFamily="34" charset="0"/>
              </a:rPr>
              <a:t>齊齊玩、輕鬆學</a:t>
            </a:r>
            <a:r>
              <a:rPr lang="en-US" altLang="zh-TW" sz="1400" i="1" dirty="0">
                <a:latin typeface="Century Gothic" panose="020B0502020202020204" pitchFamily="34" charset="0"/>
              </a:rPr>
              <a:t>》</a:t>
            </a:r>
            <a:r>
              <a:rPr lang="zh-TW" altLang="en-US" sz="1400" dirty="0">
                <a:latin typeface="Century Gothic" panose="020B0502020202020204" pitchFamily="34" charset="0"/>
              </a:rPr>
              <a:t>。摘自：</a:t>
            </a:r>
            <a:r>
              <a:rPr lang="en-GB" altLang="zh-TW" sz="1400" dirty="0"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https://sense.edb.gov.hk/uploads/content/spld/spld_parent_tips_2a.pdf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dirty="0">
                <a:latin typeface="Century Gothic" panose="020B0502020202020204" pitchFamily="34" charset="0"/>
              </a:rPr>
              <a:t> </a:t>
            </a:r>
            <a:endParaRPr lang="en-US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762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875FE761-37E2-19E3-9ED3-C794F3B70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915" y="1825626"/>
            <a:ext cx="10515600" cy="1981132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如何幫助子女計數？</a:t>
            </a:r>
            <a:endParaRPr lang="en-US" altLang="zh-TW" sz="3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我有</a:t>
            </a:r>
            <a:r>
              <a:rPr lang="en-US" altLang="zh-TW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21</a:t>
            </a: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粒糖果，媽媽多給我</a:t>
            </a:r>
            <a:r>
              <a:rPr lang="en-US" altLang="zh-TW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3</a:t>
            </a: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粒，我共有多少粒糖果？</a:t>
            </a:r>
          </a:p>
          <a:p>
            <a:pPr>
              <a:buFont typeface="Wingdings" panose="05000000000000000000" pitchFamily="2" charset="2"/>
              <a:buChar char="J"/>
            </a:pPr>
            <a:endParaRPr lang="zh-HK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3723485-878C-C1F8-07D7-6AB1E1117250}"/>
              </a:ext>
            </a:extLst>
          </p:cNvPr>
          <p:cNvSpPr txBox="1">
            <a:spLocks/>
          </p:cNvSpPr>
          <p:nvPr/>
        </p:nvSpPr>
        <p:spPr>
          <a:xfrm>
            <a:off x="-197001" y="4058818"/>
            <a:ext cx="7675861" cy="714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ebdings" panose="05030102010509060703" pitchFamily="18" charset="2"/>
              <a:buChar char="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家長可以提供什麼</a:t>
            </a:r>
            <a:r>
              <a:rPr lang="zh-TW" altLang="en-US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視覺提示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呢？</a:t>
            </a:r>
          </a:p>
          <a:p>
            <a:pPr algn="ctr">
              <a:buFont typeface="Wingdings" panose="05000000000000000000" pitchFamily="2" charset="2"/>
              <a:buChar char="J"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buFont typeface="Wingdings" panose="05000000000000000000" pitchFamily="2" charset="2"/>
              <a:buChar char="J"/>
            </a:pP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67B2889B-1B34-8143-551C-C63A8CF6ECF8}"/>
              </a:ext>
            </a:extLst>
          </p:cNvPr>
          <p:cNvSpPr txBox="1">
            <a:spLocks/>
          </p:cNvSpPr>
          <p:nvPr/>
        </p:nvSpPr>
        <p:spPr>
          <a:xfrm>
            <a:off x="-147940" y="4676775"/>
            <a:ext cx="7577737" cy="714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Char char="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家長可以提供什麼</a:t>
            </a:r>
            <a:r>
              <a:rPr lang="zh-TW" altLang="en-US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動作提示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呢？</a:t>
            </a:r>
          </a:p>
          <a:p>
            <a:pPr algn="ctr">
              <a:buFont typeface="Wingdings" panose="05000000000000000000" pitchFamily="2" charset="2"/>
              <a:buChar char="J"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buFont typeface="Wingdings" panose="05000000000000000000" pitchFamily="2" charset="2"/>
              <a:buChar char="J"/>
            </a:pP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 txBox="1">
            <a:spLocks/>
          </p:cNvSpPr>
          <p:nvPr/>
        </p:nvSpPr>
        <p:spPr>
          <a:xfrm>
            <a:off x="766538" y="230620"/>
            <a:ext cx="10593977" cy="1334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運用視覺和動作提示：數學題</a:t>
            </a: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2B557427-4DB6-6FA4-6C63-E12AF000A806}"/>
              </a:ext>
            </a:extLst>
          </p:cNvPr>
          <p:cNvSpPr/>
          <p:nvPr/>
        </p:nvSpPr>
        <p:spPr>
          <a:xfrm>
            <a:off x="7686382" y="3962399"/>
            <a:ext cx="4431639" cy="714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在紙上繪畫糖果</a:t>
            </a:r>
          </a:p>
        </p:txBody>
      </p:sp>
      <p:sp>
        <p:nvSpPr>
          <p:cNvPr id="6" name="箭號: 向右 5">
            <a:extLst>
              <a:ext uri="{FF2B5EF4-FFF2-40B4-BE49-F238E27FC236}">
                <a16:creationId xmlns:a16="http://schemas.microsoft.com/office/drawing/2014/main" id="{08561577-5BC5-F976-CA71-E994E2F585F4}"/>
              </a:ext>
            </a:extLst>
          </p:cNvPr>
          <p:cNvSpPr/>
          <p:nvPr/>
        </p:nvSpPr>
        <p:spPr>
          <a:xfrm>
            <a:off x="6859832" y="4144038"/>
            <a:ext cx="594495" cy="35109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D54135B2-ECC8-8B82-CC28-76AAE5D909B3}"/>
              </a:ext>
            </a:extLst>
          </p:cNvPr>
          <p:cNvSpPr/>
          <p:nvPr/>
        </p:nvSpPr>
        <p:spPr>
          <a:xfrm>
            <a:off x="7686382" y="4571646"/>
            <a:ext cx="4431639" cy="714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用紙團代表糖果</a:t>
            </a:r>
          </a:p>
        </p:txBody>
      </p:sp>
      <p:sp>
        <p:nvSpPr>
          <p:cNvPr id="8" name="箭號: 向右 7">
            <a:extLst>
              <a:ext uri="{FF2B5EF4-FFF2-40B4-BE49-F238E27FC236}">
                <a16:creationId xmlns:a16="http://schemas.microsoft.com/office/drawing/2014/main" id="{E760CC7D-FA6F-E9B9-73C9-F1D1D42FBED9}"/>
              </a:ext>
            </a:extLst>
          </p:cNvPr>
          <p:cNvSpPr/>
          <p:nvPr/>
        </p:nvSpPr>
        <p:spPr>
          <a:xfrm>
            <a:off x="6859832" y="4753285"/>
            <a:ext cx="594495" cy="35109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94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99710" cy="1325563"/>
          </a:xfrm>
        </p:spPr>
        <p:txBody>
          <a:bodyPr>
            <a:normAutofit/>
          </a:bodyPr>
          <a:lstStyle/>
          <a:p>
            <a:r>
              <a:rPr lang="en-US" altLang="zh-TW" sz="6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2) </a:t>
            </a: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提供結構、幫助分類</a:t>
            </a:r>
          </a:p>
        </p:txBody>
      </p:sp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287150D8-E9E3-D5C2-CB66-3A35EDED6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6406"/>
            <a:ext cx="6338455" cy="511043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如何幫助子女組織資料？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J"/>
            </a:pPr>
            <a:endParaRPr lang="zh-HK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C953E018-A293-C7D3-E163-3E03858E4C16}"/>
              </a:ext>
            </a:extLst>
          </p:cNvPr>
          <p:cNvSpPr/>
          <p:nvPr/>
        </p:nvSpPr>
        <p:spPr>
          <a:xfrm>
            <a:off x="561328" y="5606093"/>
            <a:ext cx="114534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Century Gothic" panose="020B0502020202020204" pitchFamily="34" charset="0"/>
              </a:rPr>
              <a:t>教育局</a:t>
            </a:r>
            <a:r>
              <a:rPr lang="en-US" altLang="zh-TW" sz="1400" dirty="0">
                <a:latin typeface="Century Gothic" panose="020B0502020202020204" pitchFamily="34" charset="0"/>
              </a:rPr>
              <a:t>﹙2022﹚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dirty="0">
                <a:latin typeface="Century Gothic" panose="020B0502020202020204" pitchFamily="34" charset="0"/>
              </a:rPr>
              <a:t>《</a:t>
            </a:r>
            <a:r>
              <a:rPr lang="zh-TW" altLang="en-US" sz="1400" i="1" dirty="0">
                <a:latin typeface="Century Gothic" panose="020B0502020202020204" pitchFamily="34" charset="0"/>
              </a:rPr>
              <a:t>家長錦囊篇：錦囊三</a:t>
            </a:r>
            <a:r>
              <a:rPr lang="en-US" altLang="zh-TW" sz="1400" i="1" dirty="0">
                <a:latin typeface="Century Gothic" panose="020B0502020202020204" pitchFamily="34" charset="0"/>
              </a:rPr>
              <a:t>:</a:t>
            </a:r>
            <a:r>
              <a:rPr lang="zh-TW" altLang="en-US" sz="1400" i="1" dirty="0">
                <a:latin typeface="Century Gothic" panose="020B0502020202020204" pitchFamily="34" charset="0"/>
              </a:rPr>
              <a:t>改善記憶有妙法</a:t>
            </a:r>
            <a:r>
              <a:rPr lang="en-US" altLang="zh-TW" sz="1400" i="1" dirty="0">
                <a:latin typeface="Century Gothic" panose="020B0502020202020204" pitchFamily="34" charset="0"/>
              </a:rPr>
              <a:t>》</a:t>
            </a:r>
            <a:r>
              <a:rPr lang="zh-TW" altLang="en-US" sz="1400" dirty="0">
                <a:latin typeface="Century Gothic" panose="020B0502020202020204" pitchFamily="34" charset="0"/>
              </a:rPr>
              <a:t>。摘自：</a:t>
            </a:r>
            <a:r>
              <a:rPr lang="en-GB" altLang="zh-TW" sz="1400" dirty="0"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https://sense.edb.gov.hk/uploads/content/adhd/3.2023/Chinese_No.%2019-24_Checked%20%20by%20the%20Proofread%20Contractor/24_ADHDP3_Chinese_Typeset_v3.pdf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8C59320B-6FD4-E333-BE3D-AD8D745125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81" r="6914" b="66549"/>
          <a:stretch/>
        </p:blipFill>
        <p:spPr>
          <a:xfrm>
            <a:off x="608379" y="2436193"/>
            <a:ext cx="5679676" cy="2780873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985D48E4-A619-DC40-E628-06EAD3761D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81" t="44648" r="6914" b="1702"/>
          <a:stretch/>
        </p:blipFill>
        <p:spPr>
          <a:xfrm>
            <a:off x="6896846" y="2111928"/>
            <a:ext cx="4727389" cy="3712307"/>
          </a:xfrm>
          <a:prstGeom prst="rect">
            <a:avLst/>
          </a:prstGeom>
        </p:spPr>
      </p:pic>
      <p:sp>
        <p:nvSpPr>
          <p:cNvPr id="3" name="圓角矩形 2"/>
          <p:cNvSpPr/>
          <p:nvPr/>
        </p:nvSpPr>
        <p:spPr>
          <a:xfrm>
            <a:off x="7032567" y="3220291"/>
            <a:ext cx="1421477" cy="4206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圓角矩形 7"/>
          <p:cNvSpPr/>
          <p:nvPr/>
        </p:nvSpPr>
        <p:spPr>
          <a:xfrm>
            <a:off x="8549801" y="3220291"/>
            <a:ext cx="1421477" cy="4206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" name="圓角矩形 11"/>
          <p:cNvSpPr/>
          <p:nvPr/>
        </p:nvSpPr>
        <p:spPr>
          <a:xfrm rot="5400000">
            <a:off x="6532170" y="4685013"/>
            <a:ext cx="1421477" cy="4206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圓角矩形 13"/>
          <p:cNvSpPr/>
          <p:nvPr/>
        </p:nvSpPr>
        <p:spPr>
          <a:xfrm rot="5400000">
            <a:off x="7032566" y="4685012"/>
            <a:ext cx="1421477" cy="4206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5" name="圓角矩形 14"/>
          <p:cNvSpPr/>
          <p:nvPr/>
        </p:nvSpPr>
        <p:spPr>
          <a:xfrm rot="5400000">
            <a:off x="7521125" y="4685014"/>
            <a:ext cx="1421477" cy="4206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3" name="圓角矩形 32"/>
          <p:cNvSpPr/>
          <p:nvPr/>
        </p:nvSpPr>
        <p:spPr>
          <a:xfrm rot="5400000">
            <a:off x="8077529" y="4685015"/>
            <a:ext cx="1421477" cy="4206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4" name="圓角矩形 33"/>
          <p:cNvSpPr/>
          <p:nvPr/>
        </p:nvSpPr>
        <p:spPr>
          <a:xfrm rot="5400000">
            <a:off x="8563223" y="4685016"/>
            <a:ext cx="1421477" cy="4206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5" name="圓角矩形 34"/>
          <p:cNvSpPr/>
          <p:nvPr/>
        </p:nvSpPr>
        <p:spPr>
          <a:xfrm rot="5400000">
            <a:off x="9067966" y="4685015"/>
            <a:ext cx="1421477" cy="4206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6" name="圓角矩形 35"/>
          <p:cNvSpPr/>
          <p:nvPr/>
        </p:nvSpPr>
        <p:spPr>
          <a:xfrm>
            <a:off x="10087018" y="3220291"/>
            <a:ext cx="1421477" cy="4206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7" name="圓角矩形 36"/>
          <p:cNvSpPr/>
          <p:nvPr/>
        </p:nvSpPr>
        <p:spPr>
          <a:xfrm rot="5400000">
            <a:off x="9607228" y="4685013"/>
            <a:ext cx="1421477" cy="4206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8" name="圓角矩形 37"/>
          <p:cNvSpPr/>
          <p:nvPr/>
        </p:nvSpPr>
        <p:spPr>
          <a:xfrm rot="5400000">
            <a:off x="10112412" y="4685013"/>
            <a:ext cx="1421477" cy="4206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9" name="圓角矩形 38"/>
          <p:cNvSpPr/>
          <p:nvPr/>
        </p:nvSpPr>
        <p:spPr>
          <a:xfrm rot="5400000">
            <a:off x="10617595" y="4685013"/>
            <a:ext cx="1421477" cy="4206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8737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2" grpId="0" animBg="1"/>
      <p:bldP spid="14" grpId="0" animBg="1"/>
      <p:bldP spid="15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93;p2"/>
          <p:cNvSpPr txBox="1">
            <a:spLocks noGrp="1"/>
          </p:cNvSpPr>
          <p:nvPr>
            <p:ph type="title"/>
          </p:nvPr>
        </p:nvSpPr>
        <p:spPr>
          <a:xfrm>
            <a:off x="838200" y="35978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JhengHei"/>
              <a:buNone/>
            </a:pPr>
            <a:r>
              <a:rPr lang="zh-TW" altLang="en-US" sz="6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大綱</a:t>
            </a:r>
            <a:endParaRPr sz="60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12632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家長在家支援子女學習的角色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zh-TW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如何建立有效的學習環境？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如何通過「自我調控學習」支持子女學習？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如何協助子女有效地做功課和溫習？</a:t>
            </a:r>
            <a:endParaRPr lang="zh-HK" altLang="en-US" sz="2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48503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7E0A6060-4C32-75D5-40D4-29ECC0CF3B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02" t="1" r="4036" b="63662"/>
          <a:stretch/>
        </p:blipFill>
        <p:spPr>
          <a:xfrm>
            <a:off x="390805" y="2204897"/>
            <a:ext cx="6003074" cy="308571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5F7F4E0A-0B5E-3EEC-D9C3-1312E6CCDE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51" t="48338" r="5377" b="3724"/>
          <a:stretch/>
        </p:blipFill>
        <p:spPr>
          <a:xfrm>
            <a:off x="6702935" y="2134448"/>
            <a:ext cx="5232077" cy="3261991"/>
          </a:xfrm>
          <a:prstGeom prst="rect">
            <a:avLst/>
          </a:prstGeom>
        </p:spPr>
      </p:pic>
      <p:sp>
        <p:nvSpPr>
          <p:cNvPr id="11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99710" cy="1325563"/>
          </a:xfrm>
        </p:spPr>
        <p:txBody>
          <a:bodyPr>
            <a:normAutofit/>
          </a:bodyPr>
          <a:lstStyle/>
          <a:p>
            <a:r>
              <a:rPr lang="en-US" altLang="zh-TW" sz="6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2a) </a:t>
            </a: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分類法</a:t>
            </a:r>
          </a:p>
        </p:txBody>
      </p:sp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287150D8-E9E3-D5C2-CB66-3A35EDED6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6406"/>
            <a:ext cx="6338455" cy="511043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如何幫助子女組織資料？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J"/>
            </a:pPr>
            <a:endParaRPr lang="zh-HK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圓角矩形 2"/>
          <p:cNvSpPr/>
          <p:nvPr/>
        </p:nvSpPr>
        <p:spPr>
          <a:xfrm>
            <a:off x="6841274" y="3450210"/>
            <a:ext cx="756730" cy="29754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圓角矩形 9"/>
          <p:cNvSpPr/>
          <p:nvPr/>
        </p:nvSpPr>
        <p:spPr>
          <a:xfrm>
            <a:off x="7907060" y="3450210"/>
            <a:ext cx="841014" cy="29754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圓角矩形 12"/>
          <p:cNvSpPr/>
          <p:nvPr/>
        </p:nvSpPr>
        <p:spPr>
          <a:xfrm>
            <a:off x="8940608" y="3450210"/>
            <a:ext cx="863268" cy="29754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圓角矩形 13"/>
          <p:cNvSpPr/>
          <p:nvPr/>
        </p:nvSpPr>
        <p:spPr>
          <a:xfrm>
            <a:off x="10015262" y="3462784"/>
            <a:ext cx="797281" cy="29754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5" name="圓角矩形 14"/>
          <p:cNvSpPr/>
          <p:nvPr/>
        </p:nvSpPr>
        <p:spPr>
          <a:xfrm>
            <a:off x="11042782" y="3450210"/>
            <a:ext cx="797284" cy="29754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" name="圓角矩形 3"/>
          <p:cNvSpPr/>
          <p:nvPr/>
        </p:nvSpPr>
        <p:spPr>
          <a:xfrm>
            <a:off x="6841274" y="4128939"/>
            <a:ext cx="335381" cy="10463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6" name="圓角矩形 15"/>
          <p:cNvSpPr/>
          <p:nvPr/>
        </p:nvSpPr>
        <p:spPr>
          <a:xfrm>
            <a:off x="7907060" y="4128939"/>
            <a:ext cx="335381" cy="10463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8" name="圓角矩形 17"/>
          <p:cNvSpPr/>
          <p:nvPr/>
        </p:nvSpPr>
        <p:spPr>
          <a:xfrm>
            <a:off x="7333642" y="4128938"/>
            <a:ext cx="335381" cy="10463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9" name="圓角矩形 18"/>
          <p:cNvSpPr/>
          <p:nvPr/>
        </p:nvSpPr>
        <p:spPr>
          <a:xfrm>
            <a:off x="8327567" y="4114795"/>
            <a:ext cx="335381" cy="10463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圓角矩形 4"/>
          <p:cNvSpPr/>
          <p:nvPr/>
        </p:nvSpPr>
        <p:spPr>
          <a:xfrm>
            <a:off x="8940608" y="4127369"/>
            <a:ext cx="307087" cy="103380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0" name="圓角矩形 19"/>
          <p:cNvSpPr/>
          <p:nvPr/>
        </p:nvSpPr>
        <p:spPr>
          <a:xfrm>
            <a:off x="9432556" y="4121081"/>
            <a:ext cx="371320" cy="103380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圓角矩形 6"/>
          <p:cNvSpPr/>
          <p:nvPr/>
        </p:nvSpPr>
        <p:spPr>
          <a:xfrm>
            <a:off x="10015262" y="4114795"/>
            <a:ext cx="359022" cy="10400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1" name="圓角矩形 20"/>
          <p:cNvSpPr/>
          <p:nvPr/>
        </p:nvSpPr>
        <p:spPr>
          <a:xfrm>
            <a:off x="10453521" y="4114794"/>
            <a:ext cx="359022" cy="10400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圓角矩形 8"/>
          <p:cNvSpPr/>
          <p:nvPr/>
        </p:nvSpPr>
        <p:spPr>
          <a:xfrm>
            <a:off x="11042782" y="4127369"/>
            <a:ext cx="325944" cy="10479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2" name="圓角矩形 21"/>
          <p:cNvSpPr/>
          <p:nvPr/>
        </p:nvSpPr>
        <p:spPr>
          <a:xfrm>
            <a:off x="11524590" y="4081628"/>
            <a:ext cx="410422" cy="10479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B8E058F0-00C2-4A76-A409-329D42297FF2}"/>
              </a:ext>
            </a:extLst>
          </p:cNvPr>
          <p:cNvSpPr/>
          <p:nvPr/>
        </p:nvSpPr>
        <p:spPr>
          <a:xfrm>
            <a:off x="561328" y="5606093"/>
            <a:ext cx="114534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Century Gothic" panose="020B0502020202020204" pitchFamily="34" charset="0"/>
              </a:rPr>
              <a:t>教育局</a:t>
            </a:r>
            <a:r>
              <a:rPr lang="en-US" altLang="zh-TW" sz="1400" dirty="0">
                <a:latin typeface="Century Gothic" panose="020B0502020202020204" pitchFamily="34" charset="0"/>
              </a:rPr>
              <a:t>﹙2022﹚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dirty="0">
                <a:latin typeface="Century Gothic" panose="020B0502020202020204" pitchFamily="34" charset="0"/>
              </a:rPr>
              <a:t>《</a:t>
            </a:r>
            <a:r>
              <a:rPr lang="zh-TW" altLang="en-US" sz="1400" i="1" dirty="0">
                <a:latin typeface="Century Gothic" panose="020B0502020202020204" pitchFamily="34" charset="0"/>
              </a:rPr>
              <a:t>家長錦囊篇：錦囊三</a:t>
            </a:r>
            <a:r>
              <a:rPr lang="en-US" altLang="zh-TW" sz="1400" i="1" dirty="0">
                <a:latin typeface="Century Gothic" panose="020B0502020202020204" pitchFamily="34" charset="0"/>
              </a:rPr>
              <a:t>:</a:t>
            </a:r>
            <a:r>
              <a:rPr lang="zh-TW" altLang="en-US" sz="1400" i="1" dirty="0">
                <a:latin typeface="Century Gothic" panose="020B0502020202020204" pitchFamily="34" charset="0"/>
              </a:rPr>
              <a:t>改善記憶有妙法</a:t>
            </a:r>
            <a:r>
              <a:rPr lang="en-US" altLang="zh-TW" sz="1400" i="1" dirty="0">
                <a:latin typeface="Century Gothic" panose="020B0502020202020204" pitchFamily="34" charset="0"/>
              </a:rPr>
              <a:t>》</a:t>
            </a:r>
            <a:r>
              <a:rPr lang="zh-TW" altLang="en-US" sz="1400" dirty="0">
                <a:latin typeface="Century Gothic" panose="020B0502020202020204" pitchFamily="34" charset="0"/>
              </a:rPr>
              <a:t>。摘自：</a:t>
            </a:r>
            <a:r>
              <a:rPr lang="en-GB" altLang="zh-TW" sz="1400" dirty="0"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https://sense.edb.gov.hk/uploads/content/adhd/3.2023/Chinese_No.%2019-24_Checked%20%20by%20the%20Proofread%20Contractor/24_ADHDP3_Chinese_Typeset_v3.pdf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75216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3" grpId="0" animBg="1"/>
      <p:bldP spid="14" grpId="0" animBg="1"/>
      <p:bldP spid="15" grpId="0" animBg="1"/>
      <p:bldP spid="4" grpId="0" animBg="1"/>
      <p:bldP spid="16" grpId="0" animBg="1"/>
      <p:bldP spid="18" grpId="0" animBg="1"/>
      <p:bldP spid="19" grpId="0" animBg="1"/>
      <p:bldP spid="5" grpId="0" animBg="1"/>
      <p:bldP spid="20" grpId="0" animBg="1"/>
      <p:bldP spid="7" grpId="0" animBg="1"/>
      <p:bldP spid="21" grpId="0" animBg="1"/>
      <p:bldP spid="9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id="{88B16FB1-736A-C560-61E3-A5A8C45DC6A9}"/>
              </a:ext>
            </a:extLst>
          </p:cNvPr>
          <p:cNvSpPr/>
          <p:nvPr/>
        </p:nvSpPr>
        <p:spPr>
          <a:xfrm>
            <a:off x="412898" y="5671438"/>
            <a:ext cx="113978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Century Gothic" panose="020B0502020202020204" pitchFamily="34" charset="0"/>
              </a:rPr>
              <a:t>教育局</a:t>
            </a:r>
            <a:r>
              <a:rPr lang="en-US" altLang="zh-TW" sz="1400" dirty="0">
                <a:latin typeface="Century Gothic" panose="020B0502020202020204" pitchFamily="34" charset="0"/>
              </a:rPr>
              <a:t>﹙2010﹚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i="1" dirty="0">
                <a:latin typeface="Century Gothic" panose="020B0502020202020204" pitchFamily="34" charset="0"/>
              </a:rPr>
              <a:t>《</a:t>
            </a:r>
            <a:r>
              <a:rPr lang="zh-TW" altLang="en-US" sz="1400" i="1" dirty="0">
                <a:latin typeface="Century Gothic" panose="020B0502020202020204" pitchFamily="34" charset="0"/>
              </a:rPr>
              <a:t>執行技巧訓練教材套</a:t>
            </a:r>
            <a:r>
              <a:rPr lang="en-US" altLang="zh-TW" sz="1400" i="1" dirty="0">
                <a:latin typeface="Century Gothic" panose="020B0502020202020204" pitchFamily="34" charset="0"/>
              </a:rPr>
              <a:t>》</a:t>
            </a:r>
            <a:r>
              <a:rPr lang="zh-TW" altLang="en-US" sz="1400" dirty="0">
                <a:latin typeface="Century Gothic" panose="020B0502020202020204" pitchFamily="34" charset="0"/>
              </a:rPr>
              <a:t>。摘自：</a:t>
            </a:r>
            <a:r>
              <a:rPr lang="en-GB" altLang="zh-TW" sz="1400" dirty="0"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https://sense.edb.gov.hk/tc/types-of-special-educational-needs/attention-deficit-hyperactivity-disorder/resources/teaching-resources/62.html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98" y="275321"/>
            <a:ext cx="11282916" cy="1325563"/>
          </a:xfrm>
        </p:spPr>
        <p:txBody>
          <a:bodyPr>
            <a:normAutofit/>
          </a:bodyPr>
          <a:lstStyle/>
          <a:p>
            <a:r>
              <a:rPr lang="en-US" altLang="zh-TW" sz="6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2b) </a:t>
            </a: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視覺組織圖</a:t>
            </a:r>
          </a:p>
        </p:txBody>
      </p: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287150D8-E9E3-D5C2-CB66-3A35EDED6D8F}"/>
              </a:ext>
            </a:extLst>
          </p:cNvPr>
          <p:cNvSpPr txBox="1">
            <a:spLocks/>
          </p:cNvSpPr>
          <p:nvPr/>
        </p:nvSpPr>
        <p:spPr>
          <a:xfrm>
            <a:off x="838200" y="1856406"/>
            <a:ext cx="8558719" cy="51104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運用</a:t>
            </a:r>
            <a:r>
              <a:rPr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流程鏈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學習昆蟲的成長史</a:t>
            </a:r>
            <a:endParaRPr lang="zh-HK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" name="資料庫圖表 1">
            <a:extLst>
              <a:ext uri="{FF2B5EF4-FFF2-40B4-BE49-F238E27FC236}">
                <a16:creationId xmlns:a16="http://schemas.microsoft.com/office/drawing/2014/main" id="{336D57BB-B6BA-9061-BD54-F34A0A2E8C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3396913"/>
              </p:ext>
            </p:extLst>
          </p:nvPr>
        </p:nvGraphicFramePr>
        <p:xfrm>
          <a:off x="954578" y="2855015"/>
          <a:ext cx="9744953" cy="2502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矩形 8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9830342" y="6061515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Aft>
                <a:spcPts val="600"/>
              </a:spcAft>
            </a:pPr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360" y="224657"/>
            <a:ext cx="2752454" cy="27524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4894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287150D8-E9E3-D5C2-CB66-3A35EDED6D8F}"/>
              </a:ext>
            </a:extLst>
          </p:cNvPr>
          <p:cNvSpPr txBox="1">
            <a:spLocks/>
          </p:cNvSpPr>
          <p:nvPr/>
        </p:nvSpPr>
        <p:spPr>
          <a:xfrm>
            <a:off x="1024647" y="1208013"/>
            <a:ext cx="9032132" cy="51104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運用</a:t>
            </a:r>
            <a:r>
              <a:rPr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溫氏圖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學習鯨魚和魚類的相似及不同的地方</a:t>
            </a:r>
            <a:endParaRPr lang="zh-HK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5123383-340F-B742-7F4E-1747500110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62771" y="1874876"/>
            <a:ext cx="6791498" cy="3744873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3DF3A0D8-3B15-4440-A2C5-DF870BD63B7F}"/>
              </a:ext>
            </a:extLst>
          </p:cNvPr>
          <p:cNvSpPr/>
          <p:nvPr/>
        </p:nvSpPr>
        <p:spPr>
          <a:xfrm>
            <a:off x="397074" y="5775527"/>
            <a:ext cx="113978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Century Gothic" panose="020B0502020202020204" pitchFamily="34" charset="0"/>
              </a:rPr>
              <a:t>教育局</a:t>
            </a:r>
            <a:r>
              <a:rPr lang="en-US" altLang="zh-TW" sz="1400" dirty="0">
                <a:latin typeface="Century Gothic" panose="020B0502020202020204" pitchFamily="34" charset="0"/>
              </a:rPr>
              <a:t>﹙2010﹚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i="1" dirty="0">
                <a:latin typeface="Century Gothic" panose="020B0502020202020204" pitchFamily="34" charset="0"/>
              </a:rPr>
              <a:t>《</a:t>
            </a:r>
            <a:r>
              <a:rPr lang="zh-TW" altLang="en-US" sz="1400" i="1" dirty="0">
                <a:latin typeface="Century Gothic" panose="020B0502020202020204" pitchFamily="34" charset="0"/>
              </a:rPr>
              <a:t>執行技巧訓練教材套</a:t>
            </a:r>
            <a:r>
              <a:rPr lang="en-US" altLang="zh-TW" sz="1400" i="1" dirty="0">
                <a:latin typeface="Century Gothic" panose="020B0502020202020204" pitchFamily="34" charset="0"/>
              </a:rPr>
              <a:t>》</a:t>
            </a:r>
            <a:r>
              <a:rPr lang="zh-TW" altLang="en-US" sz="1400" dirty="0">
                <a:latin typeface="Century Gothic" panose="020B0502020202020204" pitchFamily="34" charset="0"/>
              </a:rPr>
              <a:t>。摘自：</a:t>
            </a:r>
            <a:r>
              <a:rPr lang="en-GB" altLang="zh-TW" sz="1400" dirty="0">
                <a:latin typeface="Century Gothic" panose="020B0502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https://sense.edb.gov.hk/tc/types-of-special-educational-needs/attention-deficit-hyperactivity-disorder/resources/teaching-resources/62.html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16118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>
            <a:extLst>
              <a:ext uri="{FF2B5EF4-FFF2-40B4-BE49-F238E27FC236}">
                <a16:creationId xmlns:a16="http://schemas.microsoft.com/office/drawing/2014/main" id="{975CB18B-739A-A5DB-B6F1-DEB1D51C0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632" y="1805828"/>
            <a:ext cx="7539822" cy="3954891"/>
          </a:xfrm>
          <a:prstGeom prst="rect">
            <a:avLst/>
          </a:prstGeom>
        </p:spPr>
      </p:pic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3AC10098-761F-A4CA-A32D-A6AF366F4DBA}"/>
              </a:ext>
            </a:extLst>
          </p:cNvPr>
          <p:cNvSpPr txBox="1">
            <a:spLocks/>
          </p:cNvSpPr>
          <p:nvPr/>
        </p:nvSpPr>
        <p:spPr>
          <a:xfrm>
            <a:off x="979516" y="1174762"/>
            <a:ext cx="9032132" cy="51104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運用</a:t>
            </a:r>
            <a:r>
              <a:rPr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概念圖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學習北極熊的棲息地和長處</a:t>
            </a:r>
            <a:endParaRPr lang="zh-HK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C375800-B7DF-4B96-999C-3159568A6223}"/>
              </a:ext>
            </a:extLst>
          </p:cNvPr>
          <p:cNvSpPr/>
          <p:nvPr/>
        </p:nvSpPr>
        <p:spPr>
          <a:xfrm>
            <a:off x="397074" y="5775527"/>
            <a:ext cx="113978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Century Gothic" panose="020B0502020202020204" pitchFamily="34" charset="0"/>
              </a:rPr>
              <a:t>教育局</a:t>
            </a:r>
            <a:r>
              <a:rPr lang="en-US" altLang="zh-TW" sz="1400" dirty="0">
                <a:latin typeface="Century Gothic" panose="020B0502020202020204" pitchFamily="34" charset="0"/>
              </a:rPr>
              <a:t>﹙2010﹚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i="1" dirty="0">
                <a:latin typeface="Century Gothic" panose="020B0502020202020204" pitchFamily="34" charset="0"/>
              </a:rPr>
              <a:t>《</a:t>
            </a:r>
            <a:r>
              <a:rPr lang="zh-TW" altLang="en-US" sz="1400" i="1" dirty="0">
                <a:latin typeface="Century Gothic" panose="020B0502020202020204" pitchFamily="34" charset="0"/>
              </a:rPr>
              <a:t>執行技巧訓練教材套</a:t>
            </a:r>
            <a:r>
              <a:rPr lang="en-US" altLang="zh-TW" sz="1400" i="1" dirty="0">
                <a:latin typeface="Century Gothic" panose="020B0502020202020204" pitchFamily="34" charset="0"/>
              </a:rPr>
              <a:t>》</a:t>
            </a:r>
            <a:r>
              <a:rPr lang="zh-TW" altLang="en-US" sz="1400" dirty="0">
                <a:latin typeface="Century Gothic" panose="020B0502020202020204" pitchFamily="34" charset="0"/>
              </a:rPr>
              <a:t>。摘自：</a:t>
            </a:r>
            <a:r>
              <a:rPr lang="en-GB" altLang="zh-TW" sz="1400" dirty="0"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https://sense.edb.gov.hk/tc/types-of-special-educational-needs/attention-deficit-hyperactivity-disorder/resources/teaching-resources/62.html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8183339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1854EA04-AB5A-14E5-45ED-35274ABC90B8}"/>
              </a:ext>
            </a:extLst>
          </p:cNvPr>
          <p:cNvSpPr txBox="1">
            <a:spLocks/>
          </p:cNvSpPr>
          <p:nvPr/>
        </p:nvSpPr>
        <p:spPr>
          <a:xfrm>
            <a:off x="1295400" y="2468879"/>
            <a:ext cx="10058400" cy="370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zh-HK" altLang="en-US" sz="28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DA116165-C37C-1538-94BE-180F4966F1B7}"/>
              </a:ext>
            </a:extLst>
          </p:cNvPr>
          <p:cNvSpPr/>
          <p:nvPr/>
        </p:nvSpPr>
        <p:spPr>
          <a:xfrm>
            <a:off x="766538" y="5755172"/>
            <a:ext cx="10714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Century Gothic" panose="020B0502020202020204" pitchFamily="34" charset="0"/>
              </a:rPr>
              <a:t>教育局。</a:t>
            </a:r>
            <a:r>
              <a:rPr lang="en-US" altLang="zh-TW" sz="1400" dirty="0">
                <a:latin typeface="Century Gothic" panose="020B0502020202020204" pitchFamily="34" charset="0"/>
              </a:rPr>
              <a:t>﹙2017﹚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dirty="0">
                <a:latin typeface="Century Gothic" panose="020B0502020202020204" pitchFamily="34" charset="0"/>
              </a:rPr>
              <a:t>《</a:t>
            </a:r>
            <a:r>
              <a:rPr lang="zh-TW" altLang="en-US" sz="1400" i="1" dirty="0">
                <a:latin typeface="Century Gothic" panose="020B0502020202020204" pitchFamily="34" charset="0"/>
              </a:rPr>
              <a:t>執行技巧訓練－課堂支援模式</a:t>
            </a:r>
            <a:r>
              <a:rPr lang="en-US" altLang="zh-TW" sz="1400" dirty="0">
                <a:latin typeface="Century Gothic" panose="020B0502020202020204" pitchFamily="34" charset="0"/>
              </a:rPr>
              <a:t>》</a:t>
            </a:r>
            <a:r>
              <a:rPr lang="zh-TW" altLang="en-US" sz="1400" dirty="0">
                <a:latin typeface="Century Gothic" panose="020B0502020202020204" pitchFamily="34" charset="0"/>
              </a:rPr>
              <a:t>。摘自：</a:t>
            </a:r>
            <a:r>
              <a:rPr lang="en-US" altLang="zh-TW" sz="1400" dirty="0"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https://sense.edb.gov.hk/tc/types-of-special-educational-needs/attention-deficit-hyperactivity-disorder/resources/teaching-resources/61.html</a:t>
            </a:r>
            <a:r>
              <a:rPr lang="en-US" altLang="zh-TW" sz="1400" dirty="0">
                <a:latin typeface="Century Gothic" panose="020B0502020202020204" pitchFamily="34" charset="0"/>
              </a:rPr>
              <a:t> 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571598" y="1856406"/>
          <a:ext cx="11347117" cy="3880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標題 1">
            <a:extLst>
              <a:ext uri="{FF2B5EF4-FFF2-40B4-BE49-F238E27FC236}">
                <a16:creationId xmlns:a16="http://schemas.microsoft.com/office/drawing/2014/main" id="{F41DC9E7-34C2-2250-73C4-9A1594CB5ED7}"/>
              </a:ext>
            </a:extLst>
          </p:cNvPr>
          <p:cNvSpPr txBox="1">
            <a:spLocks/>
          </p:cNvSpPr>
          <p:nvPr/>
        </p:nvSpPr>
        <p:spPr>
          <a:xfrm>
            <a:off x="766538" y="230620"/>
            <a:ext cx="10593977" cy="1334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6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3)</a:t>
            </a:r>
            <a:r>
              <a:rPr lang="en-US" altLang="zh-TW" sz="4600" b="1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 </a:t>
            </a:r>
            <a:r>
              <a:rPr lang="zh-TW" altLang="en-US" sz="4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先看題目後答題</a:t>
            </a:r>
          </a:p>
        </p:txBody>
      </p: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96C6E70A-C50F-6321-1AA0-8233C9E73C32}"/>
              </a:ext>
            </a:extLst>
          </p:cNvPr>
          <p:cNvSpPr txBox="1">
            <a:spLocks/>
          </p:cNvSpPr>
          <p:nvPr/>
        </p:nvSpPr>
        <p:spPr>
          <a:xfrm>
            <a:off x="838200" y="1856406"/>
            <a:ext cx="9032132" cy="51104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中文閱讀理解</a:t>
            </a:r>
            <a:endParaRPr lang="zh-HK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59245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F921D2EB-D697-D639-6090-5057078B8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4304" y="2850801"/>
            <a:ext cx="10595199" cy="280970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星期日的早上，一直下着大雨，我留在家中寫作業。正當納悶的時候，</a:t>
            </a:r>
            <a:r>
              <a:rPr lang="zh-TW" altLang="en-US" sz="22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聽到雨聲滴答，雨點稀稀疏疏的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。我急不及待相約朋友到附近的花園遊玩。我們沿着花園的小徑走，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籬笆長滿色彩繽紛的花兒，有紅的、橙的、粉紅的、紫的，多如繁星。晶瑩的水珠頑皮地在花瓣上滾動，然後跳落到地上</a:t>
            </a: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sz="2200" b="1" dirty="0">
                <a:solidFill>
                  <a:srgbClr val="92D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花兒散發着淡淡的花香，引來蝴蝶和蜜蜂在捉迷藏</a:t>
            </a: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牠們在花間吸吮花蜜兒，就像是大自然的天使，為花園增添不少生氣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。我們走得累了，便坐在椅子上休息。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我抬頭一看，大樹充滿生命力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r>
              <a:rPr lang="zh-TW" altLang="en-US" sz="22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鳥兒在樹上互相唱和，熱鬧極了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雨停了，天邊出現了一道彩虹；幾朵白雲在天空中飄盪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；微風撫摸我的臉龐。公園裏的景色美麗極了，是一幅美麗的大自然圖畫。</a:t>
            </a:r>
            <a:endParaRPr lang="zh-HK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1854EA04-AB5A-14E5-45ED-35274ABC90B8}"/>
              </a:ext>
            </a:extLst>
          </p:cNvPr>
          <p:cNvSpPr txBox="1">
            <a:spLocks/>
          </p:cNvSpPr>
          <p:nvPr/>
        </p:nvSpPr>
        <p:spPr>
          <a:xfrm>
            <a:off x="951218" y="1989387"/>
            <a:ext cx="7991764" cy="469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問題：我在花園裡</a:t>
            </a:r>
            <a:r>
              <a:rPr lang="zh-TW" altLang="en-US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到什麼？</a:t>
            </a:r>
            <a:r>
              <a:rPr lang="zh-TW" altLang="en-US" sz="26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聽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到什麼？</a:t>
            </a:r>
            <a:r>
              <a:rPr lang="zh-TW" altLang="en-US" sz="2600" b="1" dirty="0">
                <a:solidFill>
                  <a:srgbClr val="92D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嗅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到什麼？</a:t>
            </a:r>
            <a:endParaRPr lang="zh-HK" altLang="en-US" sz="26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DA116165-C37C-1538-94BE-180F4966F1B7}"/>
              </a:ext>
            </a:extLst>
          </p:cNvPr>
          <p:cNvSpPr/>
          <p:nvPr/>
        </p:nvSpPr>
        <p:spPr>
          <a:xfrm>
            <a:off x="738546" y="5815018"/>
            <a:ext cx="10714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Century Gothic" panose="020B0502020202020204" pitchFamily="34" charset="0"/>
              </a:rPr>
              <a:t>教育局（</a:t>
            </a:r>
            <a:r>
              <a:rPr lang="en-US" altLang="zh-TW" sz="1400" dirty="0">
                <a:latin typeface="Century Gothic" panose="020B0502020202020204" pitchFamily="34" charset="0"/>
              </a:rPr>
              <a:t>2014</a:t>
            </a:r>
            <a:r>
              <a:rPr lang="zh-TW" altLang="en-US" sz="1400" dirty="0">
                <a:latin typeface="Century Gothic" panose="020B0502020202020204" pitchFamily="34" charset="0"/>
              </a:rPr>
              <a:t>）。</a:t>
            </a:r>
            <a:r>
              <a:rPr lang="en-US" altLang="zh-TW" sz="1400" dirty="0">
                <a:latin typeface="Century Gothic" panose="020B0502020202020204" pitchFamily="34" charset="0"/>
              </a:rPr>
              <a:t>《</a:t>
            </a:r>
            <a:r>
              <a:rPr lang="zh-TW" altLang="en-US" sz="1400" i="1" dirty="0">
                <a:latin typeface="Century Gothic" panose="020B0502020202020204" pitchFamily="34" charset="0"/>
              </a:rPr>
              <a:t>高小中文分層支援教學模式：四年級讀寫小組輔助教材</a:t>
            </a:r>
            <a:r>
              <a:rPr lang="en-US" altLang="zh-TW" sz="1400" dirty="0">
                <a:latin typeface="Century Gothic" panose="020B0502020202020204" pitchFamily="34" charset="0"/>
              </a:rPr>
              <a:t>》</a:t>
            </a:r>
            <a:r>
              <a:rPr lang="zh-TW" altLang="en-US" sz="1400" dirty="0">
                <a:latin typeface="Century Gothic" panose="020B0502020202020204" pitchFamily="34" charset="0"/>
              </a:rPr>
              <a:t>。摘自：</a:t>
            </a:r>
            <a:r>
              <a:rPr lang="en-GB" altLang="zh-TW" sz="1400" dirty="0"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https://sense.edb.gov.hk/tc/types-of-special-educational-needs/specific-learning-difficulties/resources/teaching-resources/for-primary-schools/45.html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948447" y="995535"/>
            <a:ext cx="2941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雨後的花園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5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4FC9280-0765-064B-B512-C54D655CDE6C}"/>
              </a:ext>
            </a:extLst>
          </p:cNvPr>
          <p:cNvSpPr txBox="1">
            <a:spLocks/>
          </p:cNvSpPr>
          <p:nvPr/>
        </p:nvSpPr>
        <p:spPr>
          <a:xfrm>
            <a:off x="1129146" y="2384074"/>
            <a:ext cx="9620250" cy="157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把</a:t>
            </a:r>
            <a:r>
              <a:rPr lang="en-US" altLang="zh-TW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1.4</a:t>
            </a:r>
            <a:r>
              <a:rPr lang="zh-TW" altLang="en-US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公斤砂糖，每</a:t>
            </a:r>
            <a:r>
              <a:rPr lang="en-US" altLang="zh-TW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0.3</a:t>
            </a:r>
            <a:r>
              <a:rPr lang="zh-TW" altLang="en-US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公斤分成一包，最多可分成多少包？餘下砂糖多少公斤？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276C4DBA-6B2A-EEB8-F506-16501E2E7B43}"/>
              </a:ext>
            </a:extLst>
          </p:cNvPr>
          <p:cNvSpPr txBox="1">
            <a:spLocks/>
          </p:cNvSpPr>
          <p:nvPr/>
        </p:nvSpPr>
        <p:spPr>
          <a:xfrm>
            <a:off x="1054331" y="1241264"/>
            <a:ext cx="9032132" cy="51104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數學應用題</a:t>
            </a:r>
            <a:endParaRPr lang="zh-HK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129146" y="1868135"/>
            <a:ext cx="6201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圈出題目中的</a:t>
            </a:r>
            <a:r>
              <a:rPr lang="zh-TW" altLang="en-US" sz="2400" b="1" dirty="0">
                <a:solidFill>
                  <a:srgbClr val="FF0000"/>
                </a:solidFill>
              </a:rPr>
              <a:t>重點字眼</a:t>
            </a:r>
            <a:endParaRPr lang="zh-HK" altLang="en-US" sz="2400" dirty="0"/>
          </a:p>
        </p:txBody>
      </p:sp>
      <p:sp>
        <p:nvSpPr>
          <p:cNvPr id="5" name="橢圓 4"/>
          <p:cNvSpPr/>
          <p:nvPr/>
        </p:nvSpPr>
        <p:spPr>
          <a:xfrm>
            <a:off x="5410987" y="2781420"/>
            <a:ext cx="838984" cy="621655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橢圓 7"/>
          <p:cNvSpPr/>
          <p:nvPr/>
        </p:nvSpPr>
        <p:spPr>
          <a:xfrm>
            <a:off x="1054330" y="3171474"/>
            <a:ext cx="963005" cy="621655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9830342" y="6088927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Aft>
                <a:spcPts val="600"/>
              </a:spcAft>
            </a:pPr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3F3F5"/>
              </a:clrFrom>
              <a:clrTo>
                <a:srgbClr val="F3F3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579" y="3409016"/>
            <a:ext cx="4581525" cy="256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86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276C4DBA-6B2A-EEB8-F506-16501E2E7B43}"/>
              </a:ext>
            </a:extLst>
          </p:cNvPr>
          <p:cNvSpPr txBox="1">
            <a:spLocks/>
          </p:cNvSpPr>
          <p:nvPr/>
        </p:nvSpPr>
        <p:spPr>
          <a:xfrm>
            <a:off x="1095895" y="1232952"/>
            <a:ext cx="9032132" cy="51104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數學應用題</a:t>
            </a:r>
            <a:endParaRPr lang="zh-HK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6B21470A-97A5-E1E6-8253-9B37BDCE4E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295741"/>
              </p:ext>
            </p:extLst>
          </p:nvPr>
        </p:nvGraphicFramePr>
        <p:xfrm>
          <a:off x="1196051" y="2031076"/>
          <a:ext cx="10166985" cy="33549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2989">
                  <a:extLst>
                    <a:ext uri="{9D8B030D-6E8A-4147-A177-3AD203B41FA5}">
                      <a16:colId xmlns:a16="http://schemas.microsoft.com/office/drawing/2014/main" val="13195102"/>
                    </a:ext>
                  </a:extLst>
                </a:gridCol>
                <a:gridCol w="2032989">
                  <a:extLst>
                    <a:ext uri="{9D8B030D-6E8A-4147-A177-3AD203B41FA5}">
                      <a16:colId xmlns:a16="http://schemas.microsoft.com/office/drawing/2014/main" val="4091827869"/>
                    </a:ext>
                  </a:extLst>
                </a:gridCol>
                <a:gridCol w="2278308">
                  <a:extLst>
                    <a:ext uri="{9D8B030D-6E8A-4147-A177-3AD203B41FA5}">
                      <a16:colId xmlns:a16="http://schemas.microsoft.com/office/drawing/2014/main" val="3207197445"/>
                    </a:ext>
                  </a:extLst>
                </a:gridCol>
                <a:gridCol w="1788690">
                  <a:extLst>
                    <a:ext uri="{9D8B030D-6E8A-4147-A177-3AD203B41FA5}">
                      <a16:colId xmlns:a16="http://schemas.microsoft.com/office/drawing/2014/main" val="4152061698"/>
                    </a:ext>
                  </a:extLst>
                </a:gridCol>
                <a:gridCol w="2034009">
                  <a:extLst>
                    <a:ext uri="{9D8B030D-6E8A-4147-A177-3AD203B41FA5}">
                      <a16:colId xmlns:a16="http://schemas.microsoft.com/office/drawing/2014/main" val="2632843291"/>
                    </a:ext>
                  </a:extLst>
                </a:gridCol>
              </a:tblGrid>
              <a:tr h="916517">
                <a:tc>
                  <a:txBody>
                    <a:bodyPr/>
                    <a:lstStyle/>
                    <a:p>
                      <a:r>
                        <a:rPr lang="zh-TW" sz="28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數學符號</a:t>
                      </a:r>
                      <a:endParaRPr lang="zh-TW" sz="28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endParaRPr lang="zh-TW" sz="40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40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×</a:t>
                      </a:r>
                      <a:endParaRPr lang="zh-TW" sz="40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÷</a:t>
                      </a:r>
                      <a:endParaRPr lang="zh-TW" sz="40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9156957"/>
                  </a:ext>
                </a:extLst>
              </a:tr>
              <a:tr h="1833033">
                <a:tc>
                  <a:txBody>
                    <a:bodyPr/>
                    <a:lstStyle/>
                    <a:p>
                      <a:r>
                        <a:rPr lang="zh-TW" sz="2800" b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重點字眼</a:t>
                      </a:r>
                      <a:endParaRPr lang="zh-TW" sz="2800" b="1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zh-TW" sz="40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加、和、總、共</a:t>
                      </a:r>
                      <a:endParaRPr lang="zh-TW" sz="40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zh-TW" sz="40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減、餘、剩、還、</a:t>
                      </a:r>
                      <a:r>
                        <a:rPr lang="zh-TW" altLang="zh-HK" sz="40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差、欠、</a:t>
                      </a:r>
                      <a:r>
                        <a:rPr lang="zh-TW" altLang="en-US" sz="40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比、</a:t>
                      </a:r>
                      <a:r>
                        <a:rPr lang="zh-TW" sz="40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找回</a:t>
                      </a:r>
                      <a:endParaRPr lang="zh-TW" sz="40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zh-CN" sz="40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乘、積、倍、各</a:t>
                      </a:r>
                      <a:endParaRPr lang="zh-TW" sz="40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zh-TW" sz="40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除、商、分、</a:t>
                      </a:r>
                      <a:r>
                        <a:rPr lang="zh-TW" altLang="en-US" sz="40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每、</a:t>
                      </a:r>
                      <a:r>
                        <a:rPr lang="zh-TW" sz="40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平均</a:t>
                      </a:r>
                      <a:endParaRPr lang="zh-TW" sz="40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9142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214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34A5D8C1-8309-4AA0-8CC9-3522542C5BE8}"/>
              </a:ext>
            </a:extLst>
          </p:cNvPr>
          <p:cNvSpPr txBox="1"/>
          <p:nvPr/>
        </p:nvSpPr>
        <p:spPr>
          <a:xfrm>
            <a:off x="605480" y="5768617"/>
            <a:ext cx="109810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Oettingen, G., &amp; </a:t>
            </a:r>
            <a:r>
              <a:rPr lang="en-US" sz="1400" dirty="0" err="1">
                <a:latin typeface="Century Gothic" panose="020B0502020202020204" pitchFamily="34" charset="0"/>
              </a:rPr>
              <a:t>Reininger</a:t>
            </a:r>
            <a:r>
              <a:rPr lang="en-US" sz="1400" dirty="0">
                <a:latin typeface="Century Gothic" panose="020B0502020202020204" pitchFamily="34" charset="0"/>
              </a:rPr>
              <a:t>, K. M. (2016). The power of prospection: Mental contrasting and behavior change. </a:t>
            </a:r>
            <a:r>
              <a:rPr lang="en-US" sz="1400" i="1" dirty="0">
                <a:latin typeface="Century Gothic" panose="020B0502020202020204" pitchFamily="34" charset="0"/>
              </a:rPr>
              <a:t>Social and Personality Psychology Compass, 10</a:t>
            </a:r>
            <a:r>
              <a:rPr lang="en-US" sz="1400" dirty="0">
                <a:latin typeface="Century Gothic" panose="020B0502020202020204" pitchFamily="34" charset="0"/>
              </a:rPr>
              <a:t>, 591-604.</a:t>
            </a:r>
            <a:endParaRPr lang="en-HK" sz="1400" dirty="0">
              <a:latin typeface="Century Gothic" panose="020B0502020202020204" pitchFamily="34" charset="0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A748E52A-26B6-C1BE-71BA-D2A27DD86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158" y="250787"/>
            <a:ext cx="10692643" cy="1450757"/>
          </a:xfrm>
        </p:spPr>
        <p:txBody>
          <a:bodyPr>
            <a:normAutofit fontScale="90000"/>
          </a:bodyPr>
          <a:lstStyle/>
          <a:p>
            <a:r>
              <a:rPr lang="en-US" altLang="zh-TW" sz="60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4)</a:t>
            </a:r>
            <a:r>
              <a:rPr lang="en-US" altLang="zh-TW" sz="6000" b="1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	</a:t>
            </a:r>
            <a:r>
              <a:rPr lang="zh-TW" altLang="en-US" sz="6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計劃和實踐目標：</a:t>
            </a:r>
            <a:r>
              <a:rPr lang="en-US" altLang="zh-TW" sz="60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WOOP</a:t>
            </a:r>
            <a:r>
              <a:rPr lang="zh-TW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框架</a:t>
            </a:r>
          </a:p>
        </p:txBody>
      </p:sp>
      <p:graphicFrame>
        <p:nvGraphicFramePr>
          <p:cNvPr id="10" name="Diagram 1">
            <a:extLst>
              <a:ext uri="{FF2B5EF4-FFF2-40B4-BE49-F238E27FC236}">
                <a16:creationId xmlns:a16="http://schemas.microsoft.com/office/drawing/2014/main" id="{330DFC5F-E77C-72D6-9014-7349DBD85D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6628518"/>
              </p:ext>
            </p:extLst>
          </p:nvPr>
        </p:nvGraphicFramePr>
        <p:xfrm>
          <a:off x="1621650" y="4046057"/>
          <a:ext cx="9487335" cy="1835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圖片 3">
            <a:extLst>
              <a:ext uri="{FF2B5EF4-FFF2-40B4-BE49-F238E27FC236}">
                <a16:creationId xmlns:a16="http://schemas.microsoft.com/office/drawing/2014/main" id="{58598D3E-3D65-109E-E556-63B2D7655B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7501" y="2073653"/>
            <a:ext cx="2553338" cy="2522707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3A928DD8-8F81-0C9E-37E9-E21A8A9D5D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80839" y="2118724"/>
            <a:ext cx="2445641" cy="2432563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EFFF0485-9A3B-704F-5A1A-44675BEFF62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44347" y="1898248"/>
            <a:ext cx="2513466" cy="252000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0C6EB176-CBB3-4B92-D919-63FBCED4F68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4220" t="8128" r="16377" b="8235"/>
          <a:stretch/>
        </p:blipFill>
        <p:spPr>
          <a:xfrm>
            <a:off x="9075680" y="1898248"/>
            <a:ext cx="208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400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D41DEA3D-BFFC-25C1-29E6-64AAF2F0D6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99"/>
          <a:stretch/>
        </p:blipFill>
        <p:spPr>
          <a:xfrm>
            <a:off x="564204" y="1795425"/>
            <a:ext cx="2425428" cy="4414871"/>
          </a:xfrm>
          <a:prstGeom prst="rect">
            <a:avLst/>
          </a:prstGeom>
        </p:spPr>
      </p:pic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98F2618A-9852-F763-CEFD-2FE4C1EB1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5592" y="1992264"/>
            <a:ext cx="8073958" cy="4218032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「我希望在下次英文測驗中拿到</a:t>
            </a:r>
            <a:r>
              <a:rPr lang="en-US" altLang="zh-TW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95</a:t>
            </a: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分或以上。」</a:t>
            </a:r>
            <a:endParaRPr lang="en-US" altLang="zh-TW" sz="30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30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目標必須是：</a:t>
            </a:r>
            <a:endParaRPr lang="en-US" altLang="zh-TW" sz="30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3000" b="1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明確的</a:t>
            </a: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 </a:t>
            </a:r>
            <a:r>
              <a:rPr lang="en-US" altLang="zh-TW" sz="3000" dirty="0">
                <a:latin typeface="Century Gothic" panose="020B0502020202020204" pitchFamily="34" charset="0"/>
                <a:ea typeface="微軟正黑體" panose="020B0604030504040204" pitchFamily="34" charset="-120"/>
                <a:sym typeface="Wingdings" panose="05000000000000000000" pitchFamily="2" charset="2"/>
              </a:rPr>
              <a:t></a:t>
            </a: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指出希望達到的成果，愈具體愈好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3000" b="1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可量度的</a:t>
            </a:r>
            <a:r>
              <a:rPr lang="en-US" altLang="zh-TW" sz="3000" dirty="0">
                <a:latin typeface="Century Gothic" panose="020B0502020202020204" pitchFamily="34" charset="0"/>
                <a:ea typeface="微軟正黑體" panose="020B0604030504040204" pitchFamily="34" charset="-120"/>
                <a:sym typeface="Wingdings" panose="05000000000000000000" pitchFamily="2" charset="2"/>
              </a:rPr>
              <a:t></a:t>
            </a: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為目標設定可衡量的指標</a:t>
            </a:r>
            <a:endParaRPr lang="en-US" altLang="zh-TW" sz="30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3000" b="1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可達成的</a:t>
            </a:r>
            <a:r>
              <a:rPr lang="en-US" altLang="zh-TW" sz="3000" dirty="0">
                <a:latin typeface="Century Gothic" panose="020B0502020202020204" pitchFamily="34" charset="0"/>
                <a:ea typeface="微軟正黑體" panose="020B0604030504040204" pitchFamily="34" charset="-120"/>
                <a:sym typeface="Wingdings" panose="05000000000000000000" pitchFamily="2" charset="2"/>
              </a:rPr>
              <a:t></a:t>
            </a: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在子女的能力範圍之內</a:t>
            </a:r>
            <a:endParaRPr lang="en-US" altLang="zh-TW" sz="30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3000" b="1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相關的</a:t>
            </a:r>
            <a:r>
              <a:rPr lang="en-US" altLang="zh-TW" sz="3000" dirty="0">
                <a:latin typeface="Century Gothic" panose="020B0502020202020204" pitchFamily="34" charset="0"/>
                <a:ea typeface="微軟正黑體" panose="020B0604030504040204" pitchFamily="34" charset="-120"/>
                <a:sym typeface="Wingdings" panose="05000000000000000000" pitchFamily="2" charset="2"/>
              </a:rPr>
              <a:t></a:t>
            </a: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達成這個目標有什麼幫助</a:t>
            </a:r>
            <a:endParaRPr lang="en-US" altLang="zh-TW" sz="30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3000" b="1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有時限的</a:t>
            </a:r>
            <a:r>
              <a:rPr lang="en-US" altLang="zh-TW" sz="3000" dirty="0">
                <a:latin typeface="Century Gothic" panose="020B0502020202020204" pitchFamily="34" charset="0"/>
                <a:ea typeface="微軟正黑體" panose="020B0604030504040204" pitchFamily="34" charset="-120"/>
                <a:sym typeface="Wingdings" panose="05000000000000000000" pitchFamily="2" charset="2"/>
              </a:rPr>
              <a:t></a:t>
            </a: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要在限定時間內完成</a:t>
            </a:r>
          </a:p>
          <a:p>
            <a:pPr lvl="1">
              <a:buFont typeface="Arial" panose="020B0604020202020204" pitchFamily="34" charset="0"/>
              <a:buChar char="•"/>
            </a:pPr>
            <a:endParaRPr lang="zh-TW" altLang="en-US" sz="30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第一步：</a:t>
            </a:r>
            <a:r>
              <a:rPr lang="zh-TW" altLang="en-US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訂立目標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﹙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W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ish﹚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57484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BC5FE86F-8091-480D-8060-1FBF9A8E0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家長在家支援子女學習的角色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950098"/>
            <a:ext cx="10515600" cy="597159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陪伴者：陪伴子女一起學習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38200" y="6008336"/>
            <a:ext cx="10515600" cy="536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6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教育統籌委員會</a:t>
            </a:r>
            <a:r>
              <a:rPr lang="en-US" altLang="zh-TW" sz="16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﹙2019﹚</a:t>
            </a:r>
            <a:r>
              <a:rPr lang="zh-TW" altLang="en-US" sz="16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。</a:t>
            </a:r>
            <a:r>
              <a:rPr lang="en-US" altLang="zh-TW" sz="16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《</a:t>
            </a:r>
            <a:r>
              <a:rPr lang="zh-TW" altLang="en-US" sz="1600" i="1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家校合作及家長教育專責小組報告</a:t>
            </a:r>
            <a:r>
              <a:rPr lang="en-US" altLang="zh-TW" sz="16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》</a:t>
            </a:r>
            <a:r>
              <a:rPr lang="zh-TW" altLang="en-US" sz="16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。教育統籌委員會。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38200" y="2821151"/>
            <a:ext cx="10515600" cy="64674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引導者：透過適度示範引導子女學習，引起思考探索動機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38200" y="3745951"/>
            <a:ext cx="10515600" cy="53184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協作者：當孩子遇到困難時，用不同的策略協助子女學習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3288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2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:a16="http://schemas.microsoft.com/office/drawing/2014/main" id="{B08B46B4-FDD6-8EE5-CB0B-ACE8D6E9ED64}"/>
              </a:ext>
            </a:extLst>
          </p:cNvPr>
          <p:cNvGrpSpPr/>
          <p:nvPr/>
        </p:nvGrpSpPr>
        <p:grpSpPr>
          <a:xfrm>
            <a:off x="581896" y="1808396"/>
            <a:ext cx="2725508" cy="4350020"/>
            <a:chOff x="363163" y="1860276"/>
            <a:chExt cx="2725508" cy="4350020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36B4F907-364B-9034-B6B6-4FC871C609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69" b="37549"/>
            <a:stretch/>
          </p:blipFill>
          <p:spPr>
            <a:xfrm>
              <a:off x="363163" y="1860276"/>
              <a:ext cx="2725508" cy="2757121"/>
            </a:xfrm>
            <a:prstGeom prst="rect">
              <a:avLst/>
            </a:prstGeom>
          </p:spPr>
        </p:pic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7DAA3056-0023-F3DC-165B-DE392E4CF6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2722" t="61938"/>
            <a:stretch/>
          </p:blipFill>
          <p:spPr>
            <a:xfrm>
              <a:off x="605848" y="4530268"/>
              <a:ext cx="2383784" cy="1680028"/>
            </a:xfrm>
            <a:prstGeom prst="rect">
              <a:avLst/>
            </a:prstGeom>
          </p:spPr>
        </p:pic>
      </p:grpSp>
      <p:sp>
        <p:nvSpPr>
          <p:cNvPr id="11" name="標題 1">
            <a:extLst>
              <a:ext uri="{FF2B5EF4-FFF2-40B4-BE49-F238E27FC236}">
                <a16:creationId xmlns:a16="http://schemas.microsoft.com/office/drawing/2014/main" id="{A9045B7E-8497-27F3-754D-8ADA580FD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158" y="250787"/>
            <a:ext cx="10692643" cy="1450757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第二步：</a:t>
            </a:r>
            <a:r>
              <a:rPr lang="zh-TW" altLang="en-US" sz="6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設想結果</a:t>
            </a:r>
            <a:r>
              <a:rPr lang="en-US" altLang="zh-TW" sz="6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﹙</a:t>
            </a:r>
            <a:r>
              <a:rPr lang="en-US" altLang="zh-TW" sz="60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O</a:t>
            </a:r>
            <a:r>
              <a:rPr lang="en-US" altLang="zh-TW" sz="6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utcome﹚</a:t>
            </a:r>
            <a:endParaRPr lang="zh-TW" altLang="en-US" sz="6000" b="1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98F2618A-9852-F763-CEFD-2FE4C1EB1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0089" y="1976686"/>
            <a:ext cx="7713656" cy="3341716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「完成目標後可以到得什麼</a:t>
            </a:r>
            <a:r>
              <a:rPr lang="zh-TW" altLang="en-US" sz="3000" b="1" u="sng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正面的</a:t>
            </a: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結果？」</a:t>
            </a:r>
            <a:endParaRPr lang="en-US" altLang="zh-TW" sz="30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30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例如：</a:t>
            </a:r>
            <a:endParaRPr lang="en-US" altLang="zh-TW" sz="30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"/>
            </a:pP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「爸爸媽媽答應買</a:t>
            </a:r>
            <a:r>
              <a:rPr lang="zh-TW" altLang="en-US" sz="3000" dirty="0">
                <a:solidFill>
                  <a:srgbClr val="FF0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一份禮物</a:t>
            </a: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給我。」</a:t>
            </a:r>
            <a:endParaRPr lang="en-US" altLang="zh-TW" sz="30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"/>
            </a:pP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「我可以証明自己</a:t>
            </a:r>
            <a:r>
              <a:rPr lang="zh-TW" altLang="en-US" sz="3000" dirty="0">
                <a:solidFill>
                  <a:srgbClr val="FF0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有能力進步</a:t>
            </a: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。」</a:t>
            </a:r>
            <a:endParaRPr lang="en-US" altLang="zh-TW" sz="30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"/>
            </a:pP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「老師會</a:t>
            </a:r>
            <a:r>
              <a:rPr lang="zh-TW" altLang="en-US" sz="3000" dirty="0">
                <a:solidFill>
                  <a:srgbClr val="FF0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讚賞</a:t>
            </a: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我。」</a:t>
            </a:r>
            <a:endParaRPr lang="en-US" altLang="zh-TW" sz="30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1712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">
            <a:extLst>
              <a:ext uri="{FF2B5EF4-FFF2-40B4-BE49-F238E27FC236}">
                <a16:creationId xmlns:a16="http://schemas.microsoft.com/office/drawing/2014/main" id="{A9045B7E-8497-27F3-754D-8ADA580FD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158" y="250787"/>
            <a:ext cx="10692643" cy="1450757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第三步：</a:t>
            </a:r>
            <a:r>
              <a:rPr lang="zh-TW" altLang="en-US" sz="6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設想障礙</a:t>
            </a:r>
            <a:r>
              <a:rPr lang="en-US" altLang="zh-TW" sz="6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﹙</a:t>
            </a:r>
            <a:r>
              <a:rPr lang="en-US" altLang="zh-TW" sz="60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O</a:t>
            </a:r>
            <a:r>
              <a:rPr lang="en-US" altLang="zh-TW" sz="6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bstacle﹚</a:t>
            </a:r>
            <a:endParaRPr lang="zh-TW" altLang="en-US" sz="6000" b="1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98F2618A-9852-F763-CEFD-2FE4C1EB1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6407" y="2081720"/>
            <a:ext cx="8221288" cy="3255051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子女在追尋目標的過程中可能遇到什麼障礙呢？</a:t>
            </a:r>
            <a:endParaRPr lang="en-US" altLang="zh-TW" sz="30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30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例如：</a:t>
            </a:r>
            <a:endParaRPr lang="en-US" altLang="zh-TW" sz="30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"/>
            </a:pP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「我在預備測驗時常常</a:t>
            </a:r>
            <a:r>
              <a:rPr lang="zh-TW" altLang="en-US" sz="3000" dirty="0">
                <a:solidFill>
                  <a:srgbClr val="FF0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看電視</a:t>
            </a: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。」</a:t>
            </a:r>
            <a:endParaRPr lang="en-US" altLang="zh-TW" sz="30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"/>
            </a:pP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「我經常會在測驗時出現</a:t>
            </a:r>
            <a:r>
              <a:rPr lang="zh-TW" altLang="en-US" sz="3000" dirty="0">
                <a:solidFill>
                  <a:srgbClr val="FF0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語法錯誤</a:t>
            </a: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。」</a:t>
            </a:r>
            <a:endParaRPr lang="en-US" altLang="zh-TW" sz="30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"/>
            </a:pP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「我常常會</a:t>
            </a:r>
            <a:r>
              <a:rPr lang="zh-TW" altLang="en-US" sz="3000" dirty="0">
                <a:solidFill>
                  <a:srgbClr val="FF0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臨急抱佛腳</a:t>
            </a: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。」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79B82A6-8C20-CC8C-8D3F-5020CDDEAD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1" t="9002" r="7633"/>
          <a:stretch/>
        </p:blipFill>
        <p:spPr>
          <a:xfrm>
            <a:off x="639256" y="1915768"/>
            <a:ext cx="2603297" cy="421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">
            <a:extLst>
              <a:ext uri="{FF2B5EF4-FFF2-40B4-BE49-F238E27FC236}">
                <a16:creationId xmlns:a16="http://schemas.microsoft.com/office/drawing/2014/main" id="{A9045B7E-8497-27F3-754D-8ADA580FD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158" y="250787"/>
            <a:ext cx="10692643" cy="1450757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第四步：</a:t>
            </a:r>
            <a:r>
              <a:rPr lang="zh-TW" altLang="en-US" sz="6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訂立計劃</a:t>
            </a:r>
            <a:r>
              <a:rPr lang="en-US" altLang="zh-TW" sz="6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﹙</a:t>
            </a:r>
            <a:r>
              <a:rPr lang="en-US" altLang="zh-TW" sz="60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P</a:t>
            </a:r>
            <a:r>
              <a:rPr lang="en-US" altLang="zh-TW" sz="6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lan﹚</a:t>
            </a:r>
            <a:endParaRPr lang="zh-TW" altLang="en-US" sz="6000" b="1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98F2618A-9852-F763-CEFD-2FE4C1EB1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7406" y="1795328"/>
            <a:ext cx="8566825" cy="461091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面對可能出現的困難時如何處理？子女需要把握什麼機會、使用什麼策略？</a:t>
            </a:r>
            <a:endParaRPr lang="en-US" altLang="zh-TW" sz="28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家長可以教導子女運用「如果</a:t>
            </a:r>
            <a:r>
              <a:rPr lang="en-US" altLang="zh-TW" sz="28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…</a:t>
            </a:r>
            <a:r>
              <a:rPr lang="zh-TW" altLang="en-US" sz="28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我就會</a:t>
            </a:r>
            <a:r>
              <a:rPr lang="en-US" altLang="zh-TW" sz="28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…</a:t>
            </a:r>
            <a:r>
              <a:rPr lang="zh-TW" altLang="en-US" sz="28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」句式擬定策略。</a:t>
            </a:r>
            <a:endParaRPr lang="en-US" altLang="zh-TW" sz="28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例如：</a:t>
            </a:r>
            <a:endParaRPr lang="en-US" altLang="zh-TW" sz="30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"/>
            </a:pPr>
            <a:r>
              <a:rPr lang="zh-TW" altLang="en-US" sz="24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「</a:t>
            </a:r>
            <a:r>
              <a:rPr lang="zh-TW" altLang="en-US" sz="2400" b="1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如果</a:t>
            </a:r>
            <a:r>
              <a:rPr lang="zh-TW" altLang="en-US" sz="24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我在預備測驗時想看電視，</a:t>
            </a:r>
            <a:r>
              <a:rPr lang="zh-TW" altLang="en-US" sz="2400" b="1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我就會</a:t>
            </a:r>
            <a:r>
              <a:rPr lang="zh-TW" altLang="en-US" sz="24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把將電視的遙控器交給媽媽保管。」</a:t>
            </a:r>
            <a:endParaRPr lang="en-US" altLang="zh-TW" sz="24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"/>
            </a:pPr>
            <a:r>
              <a:rPr lang="zh-TW" altLang="en-US" sz="24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「</a:t>
            </a:r>
            <a:r>
              <a:rPr lang="zh-TW" altLang="en-US" sz="2400" b="1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如果</a:t>
            </a:r>
            <a:r>
              <a:rPr lang="zh-TW" altLang="en-US" sz="24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我經常在測驗時出現語法錯誤，</a:t>
            </a:r>
            <a:r>
              <a:rPr lang="zh-TW" altLang="en-US" sz="2400" b="1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我就會</a:t>
            </a:r>
            <a:r>
              <a:rPr lang="zh-TW" altLang="en-US" sz="24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預留</a:t>
            </a:r>
            <a:r>
              <a:rPr lang="en-US" altLang="zh-TW" sz="24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10</a:t>
            </a:r>
            <a:r>
              <a:rPr lang="zh-TW" altLang="en-US" sz="24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分鐘重新複卷。」</a:t>
            </a:r>
            <a:endParaRPr lang="en-US" altLang="zh-TW" sz="24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"/>
            </a:pPr>
            <a:r>
              <a:rPr lang="zh-TW" altLang="en-US" sz="24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「</a:t>
            </a:r>
            <a:r>
              <a:rPr lang="zh-TW" altLang="en-US" sz="2400" b="1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如果</a:t>
            </a:r>
            <a:r>
              <a:rPr lang="zh-TW" altLang="en-US" sz="24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我到測驗前夕才溫習，</a:t>
            </a:r>
            <a:r>
              <a:rPr lang="zh-TW" altLang="en-US" sz="2400" b="1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我就會</a:t>
            </a:r>
            <a:r>
              <a:rPr lang="zh-TW" altLang="en-US" sz="24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先制定一個溫習時間表，將要溫習的部份分成小份，分階段完成。」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717C381-357C-82B2-B756-8A56BDAE6F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02"/>
          <a:stretch/>
        </p:blipFill>
        <p:spPr>
          <a:xfrm>
            <a:off x="586206" y="1928331"/>
            <a:ext cx="2273726" cy="421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64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573" y="3609568"/>
            <a:ext cx="3420145" cy="22812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總結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376" y="1936070"/>
            <a:ext cx="6180306" cy="1001683"/>
          </a:xfrm>
        </p:spPr>
        <p:txBody>
          <a:bodyPr numCol="1"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家長在家支援子女學習的角色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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家長作為陪伴者、引導者和協作者</a:t>
            </a:r>
          </a:p>
        </p:txBody>
      </p:sp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0ABACCE8-C341-BDCC-7A9C-35B5E974D704}"/>
              </a:ext>
            </a:extLst>
          </p:cNvPr>
          <p:cNvSpPr txBox="1">
            <a:spLocks/>
          </p:cNvSpPr>
          <p:nvPr/>
        </p:nvSpPr>
        <p:spPr>
          <a:xfrm>
            <a:off x="6468955" y="1936070"/>
            <a:ext cx="5447490" cy="4510127"/>
          </a:xfrm>
          <a:prstGeom prst="rect">
            <a:avLst/>
          </a:prstGeom>
        </p:spPr>
        <p:txBody>
          <a:bodyPr vert="horz" lIns="0" tIns="45720" rIns="0" bIns="45720" numCol="1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如何幫助子女有效做功課和溫習？</a:t>
            </a:r>
          </a:p>
          <a:p>
            <a:pPr lvl="2">
              <a:buFont typeface="Wingdings" panose="05000000000000000000" pitchFamily="2" charset="2"/>
              <a:buChar char="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運用視覺和動作提示</a:t>
            </a:r>
          </a:p>
          <a:p>
            <a:pPr lvl="2">
              <a:buFont typeface="Wingdings" panose="05000000000000000000" pitchFamily="2" charset="2"/>
              <a:buChar char="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提供結構、幫助分類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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先看題目後答題</a:t>
            </a:r>
          </a:p>
          <a:p>
            <a:pPr lvl="2">
              <a:buFont typeface="Wingdings" panose="05000000000000000000" pitchFamily="2" charset="2"/>
              <a:buChar char="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計劃和實踐</a:t>
            </a:r>
          </a:p>
        </p:txBody>
      </p: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668F766F-EDCF-DD63-BAF8-5AF8207E8821}"/>
              </a:ext>
            </a:extLst>
          </p:cNvPr>
          <p:cNvSpPr txBox="1">
            <a:spLocks/>
          </p:cNvSpPr>
          <p:nvPr/>
        </p:nvSpPr>
        <p:spPr>
          <a:xfrm>
            <a:off x="272376" y="2937753"/>
            <a:ext cx="6180306" cy="1880682"/>
          </a:xfrm>
          <a:prstGeom prst="rect">
            <a:avLst/>
          </a:prstGeom>
        </p:spPr>
        <p:txBody>
          <a:bodyPr vert="horz" lIns="0" tIns="45720" rIns="0" bIns="45720" numCol="1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如何建立有效的學習環境？</a:t>
            </a:r>
          </a:p>
          <a:p>
            <a:pPr lvl="2">
              <a:buFont typeface="Wingdings" panose="05000000000000000000" pitchFamily="2" charset="2"/>
              <a:buChar char="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保持子女的環境整齊和有條理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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環境整齊、條理分明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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為子女的拖延行為「對症下藥」</a:t>
            </a:r>
          </a:p>
        </p:txBody>
      </p:sp>
      <p:sp>
        <p:nvSpPr>
          <p:cNvPr id="14" name="內容版面配置區 2">
            <a:extLst>
              <a:ext uri="{FF2B5EF4-FFF2-40B4-BE49-F238E27FC236}">
                <a16:creationId xmlns:a16="http://schemas.microsoft.com/office/drawing/2014/main" id="{1A3D77CD-EB6C-4732-37E6-82369A54DC5A}"/>
              </a:ext>
            </a:extLst>
          </p:cNvPr>
          <p:cNvSpPr txBox="1">
            <a:spLocks/>
          </p:cNvSpPr>
          <p:nvPr/>
        </p:nvSpPr>
        <p:spPr>
          <a:xfrm>
            <a:off x="272376" y="4818435"/>
            <a:ext cx="6180306" cy="1271080"/>
          </a:xfrm>
          <a:prstGeom prst="rect">
            <a:avLst/>
          </a:prstGeom>
        </p:spPr>
        <p:txBody>
          <a:bodyPr vert="horz" lIns="0" tIns="45720" rIns="0" bIns="45720" numCol="1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如何通過「自我調控學習」支持學習？ 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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用適量的提示去幫助子女完成功課</a:t>
            </a: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9830342" y="6089515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Aft>
                <a:spcPts val="600"/>
              </a:spcAft>
            </a:pPr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66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如何建立有效的學習環境？</a:t>
            </a: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126D192D-BAC4-4E3D-31ED-40CA841B9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431" y="2929183"/>
            <a:ext cx="4445603" cy="1094177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這個孩子未能專心做功課，你覺得哪裡有問題？</a:t>
            </a:r>
            <a:endParaRPr lang="zh-HK" altLang="en-US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DB08E4A2-71D5-9A77-3390-FF5F1971A61A}"/>
              </a:ext>
            </a:extLst>
          </p:cNvPr>
          <p:cNvSpPr/>
          <p:nvPr/>
        </p:nvSpPr>
        <p:spPr>
          <a:xfrm>
            <a:off x="519321" y="5603551"/>
            <a:ext cx="107149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Century Gothic" panose="020B0502020202020204" pitchFamily="34" charset="0"/>
              </a:rPr>
              <a:t>教育局</a:t>
            </a:r>
            <a:r>
              <a:rPr lang="en-US" altLang="zh-TW" sz="1400" dirty="0">
                <a:latin typeface="Century Gothic" panose="020B0502020202020204" pitchFamily="34" charset="0"/>
              </a:rPr>
              <a:t>﹙2022﹚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dirty="0">
                <a:latin typeface="Century Gothic" panose="020B0502020202020204" pitchFamily="34" charset="0"/>
              </a:rPr>
              <a:t>《</a:t>
            </a:r>
            <a:r>
              <a:rPr lang="zh-TW" altLang="en-US" sz="1400" i="1" dirty="0">
                <a:latin typeface="Century Gothic" panose="020B0502020202020204" pitchFamily="34" charset="0"/>
              </a:rPr>
              <a:t>學習至叻篇 </a:t>
            </a:r>
            <a:r>
              <a:rPr lang="en-US" altLang="zh-TW" sz="1400" i="1" dirty="0">
                <a:latin typeface="Century Gothic" panose="020B0502020202020204" pitchFamily="34" charset="0"/>
              </a:rPr>
              <a:t>– </a:t>
            </a:r>
            <a:r>
              <a:rPr lang="zh-TW" altLang="en-US" sz="1400" i="1" dirty="0">
                <a:latin typeface="Century Gothic" panose="020B0502020202020204" pitchFamily="34" charset="0"/>
              </a:rPr>
              <a:t>做個</a:t>
            </a:r>
            <a:r>
              <a:rPr lang="en-US" altLang="zh-TW" sz="1400" i="1" dirty="0">
                <a:latin typeface="Century Gothic" panose="020B0502020202020204" pitchFamily="34" charset="0"/>
              </a:rPr>
              <a:t>TOP</a:t>
            </a:r>
            <a:r>
              <a:rPr lang="zh-TW" altLang="en-US" sz="1400" i="1" dirty="0">
                <a:latin typeface="Century Gothic" panose="020B0502020202020204" pitchFamily="34" charset="0"/>
              </a:rPr>
              <a:t>學生 </a:t>
            </a:r>
            <a:r>
              <a:rPr lang="en-US" altLang="zh-TW" sz="1400" i="1" dirty="0">
                <a:latin typeface="Century Gothic" panose="020B0502020202020204" pitchFamily="34" charset="0"/>
              </a:rPr>
              <a:t>(</a:t>
            </a:r>
            <a:r>
              <a:rPr lang="zh-TW" altLang="en-US" sz="1400" i="1" dirty="0">
                <a:latin typeface="Century Gothic" panose="020B0502020202020204" pitchFamily="34" charset="0"/>
              </a:rPr>
              <a:t>小學生</a:t>
            </a:r>
            <a:r>
              <a:rPr lang="en-US" altLang="zh-TW" sz="1400" i="1" dirty="0">
                <a:latin typeface="Century Gothic" panose="020B0502020202020204" pitchFamily="34" charset="0"/>
              </a:rPr>
              <a:t>)</a:t>
            </a:r>
            <a:r>
              <a:rPr lang="en-US" altLang="zh-TW" sz="1400" dirty="0">
                <a:latin typeface="Century Gothic" panose="020B0502020202020204" pitchFamily="34" charset="0"/>
              </a:rPr>
              <a:t>》</a:t>
            </a:r>
            <a:r>
              <a:rPr lang="zh-TW" altLang="en-US" sz="1400" dirty="0">
                <a:latin typeface="Century Gothic" panose="020B0502020202020204" pitchFamily="34" charset="0"/>
              </a:rPr>
              <a:t>。摘自：</a:t>
            </a:r>
            <a:r>
              <a:rPr lang="en-US" altLang="zh-TW" sz="1400" dirty="0"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https://sense.edb.gov.hk/uploads/content/adhd/8.2022/%E5%AD%B8%E7%BF%92%E8%87%B3%E5%8F%BB%E7%AF%87%20-%20%E5%81%9A%E5%80%8BTOP%E5%AD%B8%E7%94%9F%20%20(%E5%B0%8F%E5%AD%B8%E7%94%9F)_Aug%2022.pdf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dirty="0">
                <a:latin typeface="Century Gothic" panose="020B0502020202020204" pitchFamily="34" charset="0"/>
              </a:rPr>
              <a:t> 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92283F4-45C3-295D-D8E2-4A55138E93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2143" y="1816009"/>
            <a:ext cx="5392086" cy="358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28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296" y="765110"/>
            <a:ext cx="10058400" cy="874960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環境整齊、條理分明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8529" y="1769176"/>
            <a:ext cx="6741819" cy="37900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7948" y="1785715"/>
            <a:ext cx="6682980" cy="3757012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C59C1EC7-2861-4EAE-9FDA-52D5B667A0C3}"/>
              </a:ext>
            </a:extLst>
          </p:cNvPr>
          <p:cNvSpPr/>
          <p:nvPr/>
        </p:nvSpPr>
        <p:spPr>
          <a:xfrm>
            <a:off x="519321" y="5603551"/>
            <a:ext cx="107149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Century Gothic" panose="020B0502020202020204" pitchFamily="34" charset="0"/>
              </a:rPr>
              <a:t>教育局</a:t>
            </a:r>
            <a:r>
              <a:rPr lang="en-US" altLang="zh-TW" sz="1400" dirty="0">
                <a:latin typeface="Century Gothic" panose="020B0502020202020204" pitchFamily="34" charset="0"/>
              </a:rPr>
              <a:t>﹙2022﹚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dirty="0">
                <a:latin typeface="Century Gothic" panose="020B0502020202020204" pitchFamily="34" charset="0"/>
              </a:rPr>
              <a:t>《</a:t>
            </a:r>
            <a:r>
              <a:rPr lang="zh-TW" altLang="en-US" sz="1400" i="1" dirty="0">
                <a:latin typeface="Century Gothic" panose="020B0502020202020204" pitchFamily="34" charset="0"/>
              </a:rPr>
              <a:t>學習至叻篇 </a:t>
            </a:r>
            <a:r>
              <a:rPr lang="en-US" altLang="zh-TW" sz="1400" i="1" dirty="0">
                <a:latin typeface="Century Gothic" panose="020B0502020202020204" pitchFamily="34" charset="0"/>
              </a:rPr>
              <a:t>– </a:t>
            </a:r>
            <a:r>
              <a:rPr lang="zh-TW" altLang="en-US" sz="1400" i="1" dirty="0">
                <a:latin typeface="Century Gothic" panose="020B0502020202020204" pitchFamily="34" charset="0"/>
              </a:rPr>
              <a:t>做個</a:t>
            </a:r>
            <a:r>
              <a:rPr lang="en-US" altLang="zh-TW" sz="1400" i="1" dirty="0">
                <a:latin typeface="Century Gothic" panose="020B0502020202020204" pitchFamily="34" charset="0"/>
              </a:rPr>
              <a:t>TOP</a:t>
            </a:r>
            <a:r>
              <a:rPr lang="zh-TW" altLang="en-US" sz="1400" i="1" dirty="0">
                <a:latin typeface="Century Gothic" panose="020B0502020202020204" pitchFamily="34" charset="0"/>
              </a:rPr>
              <a:t>學生 </a:t>
            </a:r>
            <a:r>
              <a:rPr lang="en-US" altLang="zh-TW" sz="1400" i="1" dirty="0">
                <a:latin typeface="Century Gothic" panose="020B0502020202020204" pitchFamily="34" charset="0"/>
              </a:rPr>
              <a:t>(</a:t>
            </a:r>
            <a:r>
              <a:rPr lang="zh-TW" altLang="en-US" sz="1400" i="1" dirty="0">
                <a:latin typeface="Century Gothic" panose="020B0502020202020204" pitchFamily="34" charset="0"/>
              </a:rPr>
              <a:t>小學生</a:t>
            </a:r>
            <a:r>
              <a:rPr lang="en-US" altLang="zh-TW" sz="1400" i="1" dirty="0">
                <a:latin typeface="Century Gothic" panose="020B0502020202020204" pitchFamily="34" charset="0"/>
              </a:rPr>
              <a:t>)</a:t>
            </a:r>
            <a:r>
              <a:rPr lang="en-US" altLang="zh-TW" sz="1400" dirty="0">
                <a:latin typeface="Century Gothic" panose="020B0502020202020204" pitchFamily="34" charset="0"/>
              </a:rPr>
              <a:t>》</a:t>
            </a:r>
            <a:r>
              <a:rPr lang="zh-TW" altLang="en-US" sz="1400" dirty="0">
                <a:latin typeface="Century Gothic" panose="020B0502020202020204" pitchFamily="34" charset="0"/>
              </a:rPr>
              <a:t>。摘自：</a:t>
            </a:r>
            <a:r>
              <a:rPr lang="en-US" altLang="zh-TW" sz="1400" dirty="0">
                <a:latin typeface="Century Gothic" panose="020B0502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https://sense.edb.gov.hk/uploads/content/adhd/8.2022/%E5%AD%B8%E7%BF%92%E8%87%B3%E5%8F%BB%E7%AF%87%20-%20%E5%81%9A%E5%80%8BTOP%E5%AD%B8%E7%94%9F%20%20(%E5%B0%8F%E5%AD%B8%E7%94%9F)_Aug%2022.pdf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dirty="0">
                <a:latin typeface="Century Gothic" panose="020B0502020202020204" pitchFamily="34" charset="0"/>
              </a:rPr>
              <a:t> </a:t>
            </a:r>
            <a:endParaRPr lang="en-US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25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838200" y="5831280"/>
            <a:ext cx="104198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latin typeface="Century Gothic" panose="020B0502020202020204" pitchFamily="34" charset="0"/>
              </a:rPr>
              <a:t>Levin, E., Bernier, J. (2011). Attention span. In S. Goldstein &amp; J. A. </a:t>
            </a:r>
            <a:r>
              <a:rPr lang="en-US" altLang="zh-TW" sz="1400" dirty="0" err="1">
                <a:latin typeface="Century Gothic" panose="020B0502020202020204" pitchFamily="34" charset="0"/>
              </a:rPr>
              <a:t>Naglieri</a:t>
            </a:r>
            <a:r>
              <a:rPr lang="en-US" altLang="zh-TW" sz="1400" dirty="0">
                <a:latin typeface="Century Gothic" panose="020B0502020202020204" pitchFamily="34" charset="0"/>
              </a:rPr>
              <a:t> (eds), </a:t>
            </a:r>
            <a:r>
              <a:rPr lang="en-US" altLang="zh-TW" sz="1400" i="1" dirty="0">
                <a:latin typeface="Century Gothic" panose="020B0502020202020204" pitchFamily="34" charset="0"/>
              </a:rPr>
              <a:t>Encyclopedia of child behavior and development</a:t>
            </a:r>
            <a:r>
              <a:rPr lang="en-US" altLang="zh-TW" sz="1400" dirty="0">
                <a:latin typeface="Century Gothic" panose="020B0502020202020204" pitchFamily="34" charset="0"/>
              </a:rPr>
              <a:t>. Springer. </a:t>
            </a:r>
            <a:endParaRPr lang="en-HK" sz="1400" dirty="0">
              <a:latin typeface="Century Gothic" panose="020B0502020202020204" pitchFamily="34" charset="0"/>
            </a:endParaRP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296" y="765110"/>
            <a:ext cx="10058400" cy="874960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兒童的專注力時效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041" y="1834093"/>
            <a:ext cx="3960000" cy="396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17" y="1834711"/>
            <a:ext cx="3960000" cy="396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8113" y="1834093"/>
            <a:ext cx="396000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84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E38D02DB-9836-BC9A-66AC-5521D705952F}"/>
              </a:ext>
            </a:extLst>
          </p:cNvPr>
          <p:cNvSpPr txBox="1">
            <a:spLocks/>
          </p:cNvSpPr>
          <p:nvPr/>
        </p:nvSpPr>
        <p:spPr>
          <a:xfrm>
            <a:off x="1016244" y="1944108"/>
            <a:ext cx="10038976" cy="481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制定時間表時需要注意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296" y="765110"/>
            <a:ext cx="10058400" cy="874960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與子女制定有效的時間表</a:t>
            </a:r>
          </a:p>
        </p:txBody>
      </p:sp>
      <p:sp>
        <p:nvSpPr>
          <p:cNvPr id="11" name="內容版面配置區 2">
            <a:extLst>
              <a:ext uri="{FF2B5EF4-FFF2-40B4-BE49-F238E27FC236}">
                <a16:creationId xmlns:a16="http://schemas.microsoft.com/office/drawing/2014/main" id="{E38D02DB-9836-BC9A-66AC-5521D705952F}"/>
              </a:ext>
            </a:extLst>
          </p:cNvPr>
          <p:cNvSpPr txBox="1">
            <a:spLocks/>
          </p:cNvSpPr>
          <p:nvPr/>
        </p:nvSpPr>
        <p:spPr>
          <a:xfrm>
            <a:off x="1016244" y="2425960"/>
            <a:ext cx="10038976" cy="923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sz="26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加入適當的休息和娛樂時間</a:t>
            </a:r>
            <a:r>
              <a:rPr lang="en-US" altLang="zh-TW" sz="26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﹙</a:t>
            </a:r>
            <a:r>
              <a:rPr lang="zh-TW" altLang="en-US" sz="26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如：眺望街景、伸展運動、洗澡、上網、午睡</a:t>
            </a:r>
            <a:r>
              <a:rPr lang="en-US" altLang="zh-TW" sz="26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﹚</a:t>
            </a:r>
            <a:endParaRPr lang="zh-HK" altLang="en-US" sz="26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E38D02DB-9836-BC9A-66AC-5521D705952F}"/>
              </a:ext>
            </a:extLst>
          </p:cNvPr>
          <p:cNvSpPr txBox="1">
            <a:spLocks/>
          </p:cNvSpPr>
          <p:nvPr/>
        </p:nvSpPr>
        <p:spPr>
          <a:xfrm>
            <a:off x="1016244" y="3209731"/>
            <a:ext cx="10038976" cy="541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sz="26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設定完成工作後的獎勵</a:t>
            </a:r>
            <a:r>
              <a:rPr lang="en-US" altLang="zh-TW" sz="26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﹙</a:t>
            </a:r>
            <a:r>
              <a:rPr lang="zh-TW" altLang="en-US" sz="26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如：享用小食、欣賞電影</a:t>
            </a:r>
            <a:r>
              <a:rPr lang="en-US" altLang="zh-TW" sz="26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﹚</a:t>
            </a:r>
            <a:endParaRPr lang="zh-HK" altLang="en-US" sz="26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E38D02DB-9836-BC9A-66AC-5521D705952F}"/>
              </a:ext>
            </a:extLst>
          </p:cNvPr>
          <p:cNvSpPr txBox="1">
            <a:spLocks/>
          </p:cNvSpPr>
          <p:nvPr/>
        </p:nvSpPr>
        <p:spPr>
          <a:xfrm>
            <a:off x="1016244" y="3638939"/>
            <a:ext cx="10038976" cy="548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把時間表貼在當眼處，並在完成一項工作後以「✓」號表示</a:t>
            </a:r>
            <a:endParaRPr lang="zh-HK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B266BC29-41B3-4979-865F-E21B60908A9C}"/>
              </a:ext>
            </a:extLst>
          </p:cNvPr>
          <p:cNvSpPr txBox="1">
            <a:spLocks/>
          </p:cNvSpPr>
          <p:nvPr/>
        </p:nvSpPr>
        <p:spPr>
          <a:xfrm>
            <a:off x="1016244" y="4074865"/>
            <a:ext cx="10038976" cy="459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讓子女多參與，表達自己的想法，加強子女的自主感</a:t>
            </a:r>
            <a:endParaRPr lang="zh-HK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6C6E0FBB-CFCA-4789-8FA8-891047C3E71C}"/>
              </a:ext>
            </a:extLst>
          </p:cNvPr>
          <p:cNvSpPr/>
          <p:nvPr/>
        </p:nvSpPr>
        <p:spPr>
          <a:xfrm>
            <a:off x="519321" y="5603551"/>
            <a:ext cx="107149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Century Gothic" panose="020B0502020202020204" pitchFamily="34" charset="0"/>
              </a:rPr>
              <a:t>教育局</a:t>
            </a:r>
            <a:r>
              <a:rPr lang="en-US" altLang="zh-TW" sz="1400" dirty="0">
                <a:latin typeface="Century Gothic" panose="020B0502020202020204" pitchFamily="34" charset="0"/>
              </a:rPr>
              <a:t>﹙2022﹚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dirty="0">
                <a:latin typeface="Century Gothic" panose="020B0502020202020204" pitchFamily="34" charset="0"/>
              </a:rPr>
              <a:t>《</a:t>
            </a:r>
            <a:r>
              <a:rPr lang="zh-TW" altLang="en-US" sz="1400" i="1" dirty="0">
                <a:latin typeface="Century Gothic" panose="020B0502020202020204" pitchFamily="34" charset="0"/>
              </a:rPr>
              <a:t>學習至叻篇 </a:t>
            </a:r>
            <a:r>
              <a:rPr lang="en-US" altLang="zh-TW" sz="1400" i="1" dirty="0">
                <a:latin typeface="Century Gothic" panose="020B0502020202020204" pitchFamily="34" charset="0"/>
              </a:rPr>
              <a:t>– </a:t>
            </a:r>
            <a:r>
              <a:rPr lang="zh-TW" altLang="en-US" sz="1400" i="1" dirty="0">
                <a:latin typeface="Century Gothic" panose="020B0502020202020204" pitchFamily="34" charset="0"/>
              </a:rPr>
              <a:t>做個</a:t>
            </a:r>
            <a:r>
              <a:rPr lang="en-US" altLang="zh-TW" sz="1400" i="1" dirty="0">
                <a:latin typeface="Century Gothic" panose="020B0502020202020204" pitchFamily="34" charset="0"/>
              </a:rPr>
              <a:t>TOP</a:t>
            </a:r>
            <a:r>
              <a:rPr lang="zh-TW" altLang="en-US" sz="1400" i="1" dirty="0">
                <a:latin typeface="Century Gothic" panose="020B0502020202020204" pitchFamily="34" charset="0"/>
              </a:rPr>
              <a:t>學生 </a:t>
            </a:r>
            <a:r>
              <a:rPr lang="en-US" altLang="zh-TW" sz="1400" i="1" dirty="0">
                <a:latin typeface="Century Gothic" panose="020B0502020202020204" pitchFamily="34" charset="0"/>
              </a:rPr>
              <a:t>(</a:t>
            </a:r>
            <a:r>
              <a:rPr lang="zh-TW" altLang="en-US" sz="1400" i="1" dirty="0">
                <a:latin typeface="Century Gothic" panose="020B0502020202020204" pitchFamily="34" charset="0"/>
              </a:rPr>
              <a:t>小學生</a:t>
            </a:r>
            <a:r>
              <a:rPr lang="en-US" altLang="zh-TW" sz="1400" i="1" dirty="0">
                <a:latin typeface="Century Gothic" panose="020B0502020202020204" pitchFamily="34" charset="0"/>
              </a:rPr>
              <a:t>)</a:t>
            </a:r>
            <a:r>
              <a:rPr lang="en-US" altLang="zh-TW" sz="1400" dirty="0">
                <a:latin typeface="Century Gothic" panose="020B0502020202020204" pitchFamily="34" charset="0"/>
              </a:rPr>
              <a:t>》</a:t>
            </a:r>
            <a:r>
              <a:rPr lang="zh-TW" altLang="en-US" sz="1400" dirty="0">
                <a:latin typeface="Century Gothic" panose="020B0502020202020204" pitchFamily="34" charset="0"/>
              </a:rPr>
              <a:t>。摘自：</a:t>
            </a:r>
            <a:r>
              <a:rPr lang="en-US" altLang="zh-TW" sz="1400" dirty="0"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https://sense.edb.gov.hk/uploads/content/adhd/8.2022/%E5%AD%B8%E7%BF%92%E8%87%B3%E5%8F%BB%E7%AF%87%20-%20%E5%81%9A%E5%80%8BTOP%E5%AD%B8%E7%94%9F%20%20(%E5%B0%8F%E5%AD%B8%E7%94%9F)_Aug%2022.pdf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dirty="0">
                <a:latin typeface="Century Gothic" panose="020B0502020202020204" pitchFamily="34" charset="0"/>
              </a:rPr>
              <a:t> </a:t>
            </a:r>
            <a:endParaRPr lang="en-US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55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hlinkClick r:id="rId3"/>
            <a:extLst>
              <a:ext uri="{FF2B5EF4-FFF2-40B4-BE49-F238E27FC236}">
                <a16:creationId xmlns:a16="http://schemas.microsoft.com/office/drawing/2014/main" id="{0EAB572C-B3D4-E9AD-A929-89BFC0B32308}"/>
              </a:ext>
            </a:extLst>
          </p:cNvPr>
          <p:cNvSpPr txBox="1">
            <a:spLocks/>
          </p:cNvSpPr>
          <p:nvPr/>
        </p:nvSpPr>
        <p:spPr>
          <a:xfrm>
            <a:off x="8768053" y="5120724"/>
            <a:ext cx="2159999" cy="547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重溫短片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296" y="765110"/>
            <a:ext cx="10058400" cy="874960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子女有拖延行為怎麼辦？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9384337" y="5594857"/>
            <a:ext cx="21873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3"/>
              </a:rPr>
              <a:t>連結</a:t>
            </a:r>
            <a:r>
              <a:rPr lang="en-US" altLang="zh-HK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zh-HK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127296" y="2994697"/>
            <a:ext cx="7111635" cy="12003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7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為甚麼我會拖延</a:t>
            </a:r>
            <a:r>
              <a:rPr lang="en-US" altLang="zh-TW" sz="7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HK" altLang="en-US" sz="7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127296" y="4314825"/>
            <a:ext cx="2244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衞生署學生健康服務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CFA7EC9-8E36-4162-82F7-45BDB4683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8721" y="2802062"/>
            <a:ext cx="2318662" cy="231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8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296" y="765110"/>
            <a:ext cx="10058400" cy="874960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為子女的拖延行為「對症下藥」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332610"/>
              </p:ext>
            </p:extLst>
          </p:nvPr>
        </p:nvGraphicFramePr>
        <p:xfrm>
          <a:off x="1015327" y="1876659"/>
          <a:ext cx="10461326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1246">
                  <a:extLst>
                    <a:ext uri="{9D8B030D-6E8A-4147-A177-3AD203B41FA5}">
                      <a16:colId xmlns:a16="http://schemas.microsoft.com/office/drawing/2014/main" val="975323222"/>
                    </a:ext>
                  </a:extLst>
                </a:gridCol>
                <a:gridCol w="7360080">
                  <a:extLst>
                    <a:ext uri="{9D8B030D-6E8A-4147-A177-3AD203B41FA5}">
                      <a16:colId xmlns:a16="http://schemas.microsoft.com/office/drawing/2014/main" val="4090013253"/>
                    </a:ext>
                  </a:extLst>
                </a:gridCol>
              </a:tblGrid>
              <a:tr h="37201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原因</a:t>
                      </a:r>
                      <a:endParaRPr 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應對方法</a:t>
                      </a:r>
                      <a:endParaRPr 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424062"/>
                  </a:ext>
                </a:extLst>
              </a:tr>
              <a:tr h="1157666">
                <a:tc>
                  <a:txBody>
                    <a:bodyPr/>
                    <a:lstStyle/>
                    <a:p>
                      <a:pPr marL="342900" indent="-342900" algn="just">
                        <a:buFont typeface="Courier New" panose="02070309020205020404" pitchFamily="49" charset="0"/>
                        <a:buChar char="o"/>
                      </a:pP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完美主義</a:t>
                      </a:r>
                      <a:endParaRPr lang="en-US" altLang="zh-TW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indent="0" algn="just">
                        <a:buFont typeface="Courier New" panose="02070309020205020404" pitchFamily="49" charset="0"/>
                        <a:buNone/>
                      </a:pP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子女擔心自己未能做到</a:t>
                      </a:r>
                      <a:endParaRPr lang="en-US" altLang="zh-TW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indent="0" algn="just">
                        <a:buFont typeface="Courier New" panose="02070309020205020404" pitchFamily="49" charset="0"/>
                        <a:buNone/>
                      </a:pP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完美。</a:t>
                      </a:r>
                      <a:endParaRPr 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幫助子女明白沒有人是完美的。正是因為不完美，我們才可以繼續進步。</a:t>
                      </a:r>
                      <a:endParaRPr lang="en-US" altLang="zh-TW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多讚賞「過程」而非只是重視「結果」，例如欣賞子女有使用到合適的策略、有用心工作。</a:t>
                      </a:r>
                      <a:endParaRPr 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858461"/>
                  </a:ext>
                </a:extLst>
              </a:tr>
              <a:tr h="1157666">
                <a:tc>
                  <a:txBody>
                    <a:bodyPr/>
                    <a:lstStyle/>
                    <a:p>
                      <a:pPr marL="342900" indent="-342900" algn="just">
                        <a:buFont typeface="Courier New" panose="02070309020205020404" pitchFamily="49" charset="0"/>
                        <a:buChar char="o"/>
                      </a:pP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感到困難</a:t>
                      </a:r>
                      <a:endParaRPr lang="en-US" altLang="zh-TW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indent="0" algn="just">
                        <a:buFont typeface="Courier New" panose="02070309020205020404" pitchFamily="49" charset="0"/>
                        <a:buNone/>
                      </a:pP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子女覺得做功課或溫習</a:t>
                      </a:r>
                      <a:endParaRPr lang="en-US" altLang="zh-TW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indent="0" algn="just">
                        <a:buFont typeface="Courier New" panose="02070309020205020404" pitchFamily="49" charset="0"/>
                        <a:buNone/>
                      </a:pP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有難度。</a:t>
                      </a:r>
                      <a:endParaRPr 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教導子女先作嘗試，先完成自己能夠完成的部份，再尋求父母、老師或同學協助，完成餘下的部份。</a:t>
                      </a:r>
                      <a:endParaRPr lang="en-US" altLang="zh-TW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將困難的工作分拆成幾個部份，分開完成。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先做較淺或所需時間較短的功課。</a:t>
                      </a:r>
                      <a:endParaRPr 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465519"/>
                  </a:ext>
                </a:extLst>
              </a:tr>
              <a:tr h="1157666">
                <a:tc>
                  <a:txBody>
                    <a:bodyPr/>
                    <a:lstStyle/>
                    <a:p>
                      <a:pPr marL="342900" indent="-342900" algn="just">
                        <a:buFont typeface="Courier New" panose="02070309020205020404" pitchFamily="49" charset="0"/>
                        <a:buChar char="o"/>
                      </a:pP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容易分心</a:t>
                      </a:r>
                      <a:endParaRPr lang="en-US" altLang="zh-TW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indent="0" algn="just">
                        <a:buFont typeface="Courier New" panose="02070309020205020404" pitchFamily="49" charset="0"/>
                        <a:buNone/>
                      </a:pP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子女在做功課和溫習時</a:t>
                      </a:r>
                      <a:endParaRPr lang="en-US" altLang="zh-TW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indent="0" algn="just">
                        <a:buFont typeface="Courier New" panose="02070309020205020404" pitchFamily="49" charset="0"/>
                        <a:buNone/>
                      </a:pP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會因為手機、電腦或其</a:t>
                      </a:r>
                      <a:endParaRPr lang="en-US" altLang="zh-TW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indent="0" algn="just">
                        <a:buFont typeface="Courier New" panose="02070309020205020404" pitchFamily="49" charset="0"/>
                        <a:buNone/>
                      </a:pP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他事物而分心。</a:t>
                      </a:r>
                      <a:endParaRPr 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及早準備，收起可能會令子女分心的物件，如手機、電腦等。</a:t>
                      </a:r>
                      <a:endParaRPr lang="en-US" altLang="zh-TW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預先計劃在感到無法專注時做什麼，例如：拉筋一分鐘或對自己說「繼續專心做多</a:t>
                      </a:r>
                      <a:r>
                        <a:rPr lang="en-US" altLang="zh-TW" sz="200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分鐘」等。</a:t>
                      </a:r>
                      <a:endParaRPr 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7369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632442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1751</TotalTime>
  <Words>2829</Words>
  <Application>Microsoft Office PowerPoint</Application>
  <PresentationFormat>寬螢幕</PresentationFormat>
  <Paragraphs>249</Paragraphs>
  <Slides>33</Slides>
  <Notes>33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46" baseType="lpstr">
      <vt:lpstr>Yu Gothic Medium</vt:lpstr>
      <vt:lpstr>Microsoft JhengHei</vt:lpstr>
      <vt:lpstr>Microsoft JhengHei</vt:lpstr>
      <vt:lpstr>標楷體</vt:lpstr>
      <vt:lpstr>Arial</vt:lpstr>
      <vt:lpstr>Calibri</vt:lpstr>
      <vt:lpstr>Calibri Light</vt:lpstr>
      <vt:lpstr>Century Gothic</vt:lpstr>
      <vt:lpstr>Courier New</vt:lpstr>
      <vt:lpstr>Times New Roman</vt:lpstr>
      <vt:lpstr>Webdings</vt:lpstr>
      <vt:lpstr>Wingdings</vt:lpstr>
      <vt:lpstr>Retrospect</vt:lpstr>
      <vt:lpstr>PowerPoint 簡報</vt:lpstr>
      <vt:lpstr>大綱</vt:lpstr>
      <vt:lpstr>家長在家支援子女學習的角色</vt:lpstr>
      <vt:lpstr>如何建立有效的學習環境？</vt:lpstr>
      <vt:lpstr>環境整齊、條理分明</vt:lpstr>
      <vt:lpstr>兒童的專注力時效</vt:lpstr>
      <vt:lpstr>與子女制定有效的時間表</vt:lpstr>
      <vt:lpstr>子女有拖延行為怎麼辦？</vt:lpstr>
      <vt:lpstr>為子女的拖延行為「對症下藥」</vt:lpstr>
      <vt:lpstr>如何通過「自我調控學習」支持子女學習？</vt:lpstr>
      <vt:lpstr>如何通過「自我調控學習」支持子女學習？</vt:lpstr>
      <vt:lpstr>如何協助子女有效地做功課和溫習？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2) 提供結構、幫助分類</vt:lpstr>
      <vt:lpstr>2a) 分類法</vt:lpstr>
      <vt:lpstr>2b) 視覺組織圖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4) 計劃和實踐目標：WOOP框架</vt:lpstr>
      <vt:lpstr>第一步：訂立目標﹙Wish﹚</vt:lpstr>
      <vt:lpstr>第二步：設想結果﹙Outcome﹚</vt:lpstr>
      <vt:lpstr>第三步：設想障礙﹙Obstacle﹚</vt:lpstr>
      <vt:lpstr>第四步：訂立計劃﹙Plan﹚</vt:lpstr>
      <vt:lpstr>總結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LAM, Chun Bun Ian [ECE]</dc:creator>
  <cp:lastModifiedBy>HSC&amp;PEd</cp:lastModifiedBy>
  <cp:revision>81</cp:revision>
  <cp:lastPrinted>2024-01-25T07:11:03Z</cp:lastPrinted>
  <dcterms:created xsi:type="dcterms:W3CDTF">2024-01-16T02:40:04Z</dcterms:created>
  <dcterms:modified xsi:type="dcterms:W3CDTF">2024-10-29T02:00:37Z</dcterms:modified>
</cp:coreProperties>
</file>